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0" r:id="rId1"/>
  </p:sldMasterIdLst>
  <p:notesMasterIdLst>
    <p:notesMasterId r:id="rId12"/>
  </p:notesMasterIdLst>
  <p:sldIdLst>
    <p:sldId id="267" r:id="rId2"/>
    <p:sldId id="268" r:id="rId3"/>
    <p:sldId id="269" r:id="rId4"/>
    <p:sldId id="271" r:id="rId5"/>
    <p:sldId id="273" r:id="rId6"/>
    <p:sldId id="272" r:id="rId7"/>
    <p:sldId id="274" r:id="rId8"/>
    <p:sldId id="277" r:id="rId9"/>
    <p:sldId id="278" r:id="rId10"/>
    <p:sldId id="279" r:id="rId11"/>
  </p:sldIdLst>
  <p:sldSz cx="9144000" cy="6858000" type="screen4x3"/>
  <p:notesSz cx="6858000" cy="9144000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8000FF"/>
    <a:srgbClr val="FFD980"/>
    <a:srgbClr val="FF80CC"/>
    <a:srgbClr val="C0FF80"/>
    <a:srgbClr val="80D9FF"/>
    <a:srgbClr val="994C00"/>
    <a:srgbClr val="990033"/>
    <a:srgbClr val="199900"/>
    <a:srgbClr val="004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CH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1EA0EB-FCCA-754C-BC96-5CAC408E8AAB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62544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27" name="Rectangle 27"/>
          <p:cNvSpPr>
            <a:spLocks noChangeArrowheads="1"/>
          </p:cNvSpPr>
          <p:nvPr/>
        </p:nvSpPr>
        <p:spPr bwMode="auto">
          <a:xfrm>
            <a:off x="0" y="0"/>
            <a:ext cx="9213850" cy="6858000"/>
          </a:xfrm>
          <a:prstGeom prst="rect">
            <a:avLst/>
          </a:prstGeom>
          <a:solidFill>
            <a:srgbClr val="004C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0"/>
            <a:ext cx="9213850" cy="1600200"/>
          </a:xfrm>
          <a:prstGeom prst="rect">
            <a:avLst/>
          </a:prstGeom>
          <a:solidFill>
            <a:schemeClr val="bg1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1752600"/>
            <a:ext cx="8382000" cy="990600"/>
          </a:xfrm>
        </p:spPr>
        <p:txBody>
          <a:bodyPr/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de-CH" smtClean="0"/>
              <a:t>Mastertitelformat bearbeiten</a:t>
            </a:r>
            <a:endParaRPr lang="de-CH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863850"/>
            <a:ext cx="8382000" cy="4572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de-CH" smtClean="0"/>
              <a:t>Master-Untertitelformat bearbeiten</a:t>
            </a:r>
            <a:endParaRPr lang="de-CH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381000" y="749300"/>
            <a:ext cx="431800" cy="0"/>
          </a:xfrm>
          <a:prstGeom prst="line">
            <a:avLst/>
          </a:prstGeom>
          <a:noFill/>
          <a:ln w="2882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381000" y="1752600"/>
            <a:ext cx="431800" cy="0"/>
          </a:xfrm>
          <a:prstGeom prst="line">
            <a:avLst/>
          </a:prstGeom>
          <a:noFill/>
          <a:ln w="28829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381000" y="3581400"/>
            <a:ext cx="431800" cy="0"/>
          </a:xfrm>
          <a:prstGeom prst="line">
            <a:avLst/>
          </a:prstGeom>
          <a:noFill/>
          <a:ln w="28829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381000" y="4191000"/>
            <a:ext cx="431800" cy="0"/>
          </a:xfrm>
          <a:prstGeom prst="line">
            <a:avLst/>
          </a:prstGeom>
          <a:noFill/>
          <a:ln w="28829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381000" y="3733800"/>
            <a:ext cx="4318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81000" y="3886200"/>
            <a:ext cx="4318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381000" y="4038600"/>
            <a:ext cx="4318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381000" y="4800600"/>
            <a:ext cx="431800" cy="0"/>
          </a:xfrm>
          <a:prstGeom prst="line">
            <a:avLst/>
          </a:prstGeom>
          <a:noFill/>
          <a:ln w="28829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381000" y="4343400"/>
            <a:ext cx="4318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381000" y="4495800"/>
            <a:ext cx="4318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381000" y="4648200"/>
            <a:ext cx="4318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381000" y="5410200"/>
            <a:ext cx="431800" cy="0"/>
          </a:xfrm>
          <a:prstGeom prst="line">
            <a:avLst/>
          </a:prstGeom>
          <a:noFill/>
          <a:ln w="28829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381000" y="4953000"/>
            <a:ext cx="4318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381000" y="5105400"/>
            <a:ext cx="4318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381000" y="5257800"/>
            <a:ext cx="4318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381000" y="6248400"/>
            <a:ext cx="431800" cy="0"/>
          </a:xfrm>
          <a:prstGeom prst="line">
            <a:avLst/>
          </a:prstGeom>
          <a:noFill/>
          <a:ln w="28829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381000" y="6369050"/>
            <a:ext cx="19812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</a:bodyPr>
          <a:lstStyle/>
          <a:p>
            <a:pPr>
              <a:tabLst>
                <a:tab pos="2190750" algn="l"/>
                <a:tab pos="4381500" algn="l"/>
              </a:tabLst>
            </a:pPr>
            <a:r>
              <a:rPr lang="de-CH" sz="900">
                <a:solidFill>
                  <a:schemeClr val="bg1"/>
                </a:solidFill>
                <a:latin typeface="Arial" charset="0"/>
              </a:rPr>
              <a:t>Volksschulamt Kanton Zürich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2514600" y="6369050"/>
            <a:ext cx="19812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</a:bodyPr>
          <a:lstStyle/>
          <a:p>
            <a:pPr>
              <a:tabLst>
                <a:tab pos="2190750" algn="l"/>
                <a:tab pos="4381500" algn="l"/>
              </a:tabLst>
            </a:pPr>
            <a:r>
              <a:rPr lang="de-CH" sz="900">
                <a:solidFill>
                  <a:schemeClr val="bg1"/>
                </a:solidFill>
                <a:latin typeface="Arial" charset="0"/>
              </a:rPr>
              <a:t>Walchestrasse 21, Postfach </a:t>
            </a:r>
          </a:p>
          <a:p>
            <a:pPr>
              <a:tabLst>
                <a:tab pos="2190750" algn="l"/>
                <a:tab pos="4381500" algn="l"/>
              </a:tabLst>
            </a:pPr>
            <a:r>
              <a:rPr lang="de-CH" sz="900">
                <a:solidFill>
                  <a:schemeClr val="bg1"/>
                </a:solidFill>
                <a:latin typeface="Arial" charset="0"/>
              </a:rPr>
              <a:t>8090 Zürich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4648200" y="6369050"/>
            <a:ext cx="19812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</a:bodyPr>
          <a:lstStyle/>
          <a:p>
            <a:pPr>
              <a:tabLst>
                <a:tab pos="2190750" algn="l"/>
                <a:tab pos="4381500" algn="l"/>
              </a:tabLst>
            </a:pPr>
            <a:endParaRPr lang="de-CH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>
            <a:off x="381000" y="749300"/>
            <a:ext cx="431800" cy="0"/>
          </a:xfrm>
          <a:prstGeom prst="line">
            <a:avLst/>
          </a:prstGeom>
          <a:noFill/>
          <a:ln w="2882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>
            <a:off x="381000" y="1752600"/>
            <a:ext cx="431800" cy="0"/>
          </a:xfrm>
          <a:prstGeom prst="line">
            <a:avLst/>
          </a:prstGeom>
          <a:noFill/>
          <a:ln w="28829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30" name="Line 30"/>
          <p:cNvSpPr>
            <a:spLocks noChangeShapeType="1"/>
          </p:cNvSpPr>
          <p:nvPr/>
        </p:nvSpPr>
        <p:spPr bwMode="auto">
          <a:xfrm>
            <a:off x="381000" y="3581400"/>
            <a:ext cx="431800" cy="0"/>
          </a:xfrm>
          <a:prstGeom prst="line">
            <a:avLst/>
          </a:prstGeom>
          <a:noFill/>
          <a:ln w="28829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31" name="Line 31"/>
          <p:cNvSpPr>
            <a:spLocks noChangeShapeType="1"/>
          </p:cNvSpPr>
          <p:nvPr/>
        </p:nvSpPr>
        <p:spPr bwMode="auto">
          <a:xfrm>
            <a:off x="381000" y="4191000"/>
            <a:ext cx="431800" cy="0"/>
          </a:xfrm>
          <a:prstGeom prst="line">
            <a:avLst/>
          </a:prstGeom>
          <a:noFill/>
          <a:ln w="28829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32" name="Line 32"/>
          <p:cNvSpPr>
            <a:spLocks noChangeShapeType="1"/>
          </p:cNvSpPr>
          <p:nvPr/>
        </p:nvSpPr>
        <p:spPr bwMode="auto">
          <a:xfrm>
            <a:off x="381000" y="3733800"/>
            <a:ext cx="4318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33" name="Line 33"/>
          <p:cNvSpPr>
            <a:spLocks noChangeShapeType="1"/>
          </p:cNvSpPr>
          <p:nvPr/>
        </p:nvSpPr>
        <p:spPr bwMode="auto">
          <a:xfrm>
            <a:off x="381000" y="3886200"/>
            <a:ext cx="4318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34" name="Line 34"/>
          <p:cNvSpPr>
            <a:spLocks noChangeShapeType="1"/>
          </p:cNvSpPr>
          <p:nvPr/>
        </p:nvSpPr>
        <p:spPr bwMode="auto">
          <a:xfrm>
            <a:off x="381000" y="4038600"/>
            <a:ext cx="4318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35" name="Line 35"/>
          <p:cNvSpPr>
            <a:spLocks noChangeShapeType="1"/>
          </p:cNvSpPr>
          <p:nvPr/>
        </p:nvSpPr>
        <p:spPr bwMode="auto">
          <a:xfrm>
            <a:off x="381000" y="4800600"/>
            <a:ext cx="431800" cy="0"/>
          </a:xfrm>
          <a:prstGeom prst="line">
            <a:avLst/>
          </a:prstGeom>
          <a:noFill/>
          <a:ln w="28829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36" name="Line 36"/>
          <p:cNvSpPr>
            <a:spLocks noChangeShapeType="1"/>
          </p:cNvSpPr>
          <p:nvPr/>
        </p:nvSpPr>
        <p:spPr bwMode="auto">
          <a:xfrm>
            <a:off x="381000" y="4343400"/>
            <a:ext cx="4318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37" name="Line 37"/>
          <p:cNvSpPr>
            <a:spLocks noChangeShapeType="1"/>
          </p:cNvSpPr>
          <p:nvPr/>
        </p:nvSpPr>
        <p:spPr bwMode="auto">
          <a:xfrm>
            <a:off x="381000" y="4495800"/>
            <a:ext cx="4318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38" name="Line 38"/>
          <p:cNvSpPr>
            <a:spLocks noChangeShapeType="1"/>
          </p:cNvSpPr>
          <p:nvPr/>
        </p:nvSpPr>
        <p:spPr bwMode="auto">
          <a:xfrm>
            <a:off x="381000" y="4648200"/>
            <a:ext cx="4318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39" name="Line 39"/>
          <p:cNvSpPr>
            <a:spLocks noChangeShapeType="1"/>
          </p:cNvSpPr>
          <p:nvPr/>
        </p:nvSpPr>
        <p:spPr bwMode="auto">
          <a:xfrm>
            <a:off x="381000" y="5410200"/>
            <a:ext cx="431800" cy="0"/>
          </a:xfrm>
          <a:prstGeom prst="line">
            <a:avLst/>
          </a:prstGeom>
          <a:noFill/>
          <a:ln w="28829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40" name="Line 40"/>
          <p:cNvSpPr>
            <a:spLocks noChangeShapeType="1"/>
          </p:cNvSpPr>
          <p:nvPr/>
        </p:nvSpPr>
        <p:spPr bwMode="auto">
          <a:xfrm>
            <a:off x="381000" y="4953000"/>
            <a:ext cx="4318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41" name="Line 41"/>
          <p:cNvSpPr>
            <a:spLocks noChangeShapeType="1"/>
          </p:cNvSpPr>
          <p:nvPr/>
        </p:nvSpPr>
        <p:spPr bwMode="auto">
          <a:xfrm>
            <a:off x="381000" y="5105400"/>
            <a:ext cx="4318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42" name="Line 42"/>
          <p:cNvSpPr>
            <a:spLocks noChangeShapeType="1"/>
          </p:cNvSpPr>
          <p:nvPr/>
        </p:nvSpPr>
        <p:spPr bwMode="auto">
          <a:xfrm>
            <a:off x="381000" y="5257800"/>
            <a:ext cx="43180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43" name="Line 43"/>
          <p:cNvSpPr>
            <a:spLocks noChangeShapeType="1"/>
          </p:cNvSpPr>
          <p:nvPr/>
        </p:nvSpPr>
        <p:spPr bwMode="auto">
          <a:xfrm>
            <a:off x="381000" y="6248400"/>
            <a:ext cx="431800" cy="0"/>
          </a:xfrm>
          <a:prstGeom prst="line">
            <a:avLst/>
          </a:prstGeom>
          <a:noFill/>
          <a:ln w="28829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5646" name="Text Box 46"/>
          <p:cNvSpPr txBox="1">
            <a:spLocks noChangeArrowheads="1"/>
          </p:cNvSpPr>
          <p:nvPr/>
        </p:nvSpPr>
        <p:spPr bwMode="auto">
          <a:xfrm>
            <a:off x="4648200" y="6369050"/>
            <a:ext cx="19812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</a:bodyPr>
          <a:lstStyle/>
          <a:p>
            <a:pPr>
              <a:tabLst>
                <a:tab pos="2190750" algn="l"/>
                <a:tab pos="4381500" algn="l"/>
              </a:tabLst>
            </a:pPr>
            <a:endParaRPr lang="de-CH" sz="140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25655" name="Picture 55" descr="AmtlöweZH_12mm.jpg                                             00073B2EMacintosh HD                   B4112A5C: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8324850" y="271463"/>
            <a:ext cx="436563" cy="496887"/>
          </a:xfrm>
          <a:prstGeom prst="rect">
            <a:avLst/>
          </a:prstGeom>
          <a:noFill/>
        </p:spPr>
      </p:pic>
      <p:pic>
        <p:nvPicPr>
          <p:cNvPr id="25658" name="Picture 58" descr="BDZH_VSA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228600"/>
            <a:ext cx="20097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de-CH"/>
              <a:t>Seite </a:t>
            </a:r>
            <a:fld id="{C6E061E3-C14D-A841-B02C-8A5E41DF7E71}" type="slidenum">
              <a:rPr lang="de-CH"/>
              <a:pPr/>
              <a:t>‹Nr.›</a:t>
            </a:fld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4347EE20-ABC6-2548-9781-0C698FEC68DD}" type="datetime4">
              <a:rPr lang="de-CH"/>
              <a:pPr/>
              <a:t>1. Februar 2012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>
          <a:xfrm>
            <a:off x="381000" y="629285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CH"/>
              <a:t>Thema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67500" y="762000"/>
            <a:ext cx="2095500" cy="4953000"/>
          </a:xfrm>
        </p:spPr>
        <p:txBody>
          <a:bodyPr vert="eaVert"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1000" y="762000"/>
            <a:ext cx="6134100" cy="4953000"/>
          </a:xfrm>
        </p:spPr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de-CH"/>
              <a:t>Seite </a:t>
            </a:r>
            <a:fld id="{03D4E46B-D5A0-1147-AB5F-4EC43F171132}" type="slidenum">
              <a:rPr lang="de-CH"/>
              <a:pPr/>
              <a:t>‹Nr.›</a:t>
            </a:fld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47EB005C-08CD-D048-B8AB-14EF06C1E8EC}" type="datetime4">
              <a:rPr lang="de-CH"/>
              <a:pPr/>
              <a:t>1. Februar 2012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>
          <a:xfrm>
            <a:off x="381000" y="629285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CH"/>
              <a:t>Thema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de-CH"/>
              <a:t>Seite </a:t>
            </a:r>
            <a:fld id="{BBBF4581-5867-7842-9560-102E91C8F44B}" type="slidenum">
              <a:rPr lang="de-CH"/>
              <a:pPr/>
              <a:t>‹Nr.›</a:t>
            </a:fld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133B6D51-BB91-1043-AAFD-1D20BFABDFF6}" type="datetime4">
              <a:rPr lang="de-CH"/>
              <a:pPr/>
              <a:t>1. Februar 2012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>
          <a:xfrm>
            <a:off x="381000" y="629285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CH"/>
              <a:t>Thema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de-CH"/>
              <a:t>Seite </a:t>
            </a:r>
            <a:fld id="{55667C13-5364-9442-95B9-C719D7012985}" type="slidenum">
              <a:rPr lang="de-CH"/>
              <a:pPr/>
              <a:t>‹Nr.›</a:t>
            </a:fld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A1607434-E914-9943-BABF-880B6364F40E}" type="datetime4">
              <a:rPr lang="de-CH"/>
              <a:pPr/>
              <a:t>1. Februar 2012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>
          <a:xfrm>
            <a:off x="381000" y="629285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CH"/>
              <a:t>Thema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1000" y="2014538"/>
            <a:ext cx="4114800" cy="3700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014538"/>
            <a:ext cx="4114800" cy="3700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de-CH"/>
              <a:t>Seite </a:t>
            </a:r>
            <a:fld id="{9EFE1A48-3C49-ED43-BE9C-0940CE431669}" type="slidenum">
              <a:rPr lang="de-CH"/>
              <a:pPr/>
              <a:t>‹Nr.›</a:t>
            </a:fld>
            <a:endParaRPr lang="de-CH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D13720-DB30-224B-BBA4-512C30CA8F55}" type="datetime4">
              <a:rPr lang="de-CH"/>
              <a:pPr/>
              <a:t>1. Februar 2012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>
          <a:xfrm>
            <a:off x="381000" y="629285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CH"/>
              <a:t>Thema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de-CH"/>
              <a:t>Seite </a:t>
            </a:r>
            <a:fld id="{F1950E2D-C136-084C-8C32-1958A53F9990}" type="slidenum">
              <a:rPr lang="de-CH"/>
              <a:pPr/>
              <a:t>‹Nr.›</a:t>
            </a:fld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A31AEE72-295A-3544-B7C3-4188F178A651}" type="datetime4">
              <a:rPr lang="de-CH"/>
              <a:pPr/>
              <a:t>1. Februar 2012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>
          <a:xfrm>
            <a:off x="381000" y="629285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CH"/>
              <a:t>Thema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de-CH"/>
              <a:t>Seite </a:t>
            </a:r>
            <a:fld id="{E8A556C2-70BD-C748-B576-F1FBF7E13FE1}" type="slidenum">
              <a:rPr lang="de-CH"/>
              <a:pPr/>
              <a:t>‹Nr.›</a:t>
            </a:fld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CF9E7E20-5B02-5943-B13D-7242415CC862}" type="datetime4">
              <a:rPr lang="de-CH"/>
              <a:pPr/>
              <a:t>1. Februar 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>
          <a:xfrm>
            <a:off x="381000" y="629285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CH"/>
              <a:t>Thema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de-CH"/>
              <a:t>Seite </a:t>
            </a:r>
            <a:fld id="{7C2B9835-15BC-604B-95AA-7D9279979594}" type="slidenum">
              <a:rPr lang="de-CH"/>
              <a:pPr/>
              <a:t>‹Nr.›</a:t>
            </a:fld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26F58B1A-880E-1643-8332-B07673D5EBC4}" type="datetime4">
              <a:rPr lang="de-CH"/>
              <a:pPr/>
              <a:t>1. Februar 2012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>
          <a:xfrm>
            <a:off x="381000" y="629285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CH"/>
              <a:t>Thema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de-CH"/>
              <a:t>Seite </a:t>
            </a:r>
            <a:fld id="{CC93BC5A-AAD3-F349-8053-B5907502C01E}" type="slidenum">
              <a:rPr lang="de-CH"/>
              <a:pPr/>
              <a:t>‹Nr.›</a:t>
            </a:fld>
            <a:endParaRPr lang="de-CH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F4D5ED-2B97-1D4E-B9DF-15BFCE3C5CE5}" type="datetime4">
              <a:rPr lang="de-CH"/>
              <a:pPr/>
              <a:t>1. Februar 2012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>
          <a:xfrm>
            <a:off x="381000" y="629285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CH"/>
              <a:t>Thema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CH" smtClean="0"/>
              <a:t>Bild auf Platzhalter ziehen oder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de-CH"/>
              <a:t>Seite </a:t>
            </a:r>
            <a:fld id="{E0B41968-54C5-B94A-BC98-10549478736E}" type="slidenum">
              <a:rPr lang="de-CH"/>
              <a:pPr/>
              <a:t>‹Nr.›</a:t>
            </a:fld>
            <a:endParaRPr lang="de-CH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0DF230-88B9-AB4F-B5B6-FF75CE68859E}" type="datetime4">
              <a:rPr lang="de-CH"/>
              <a:pPr/>
              <a:t>1. Februar 2012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>
          <a:xfrm>
            <a:off x="381000" y="629285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CH"/>
              <a:t>Thema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NULL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0"/>
            <a:ext cx="8382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Mastertitelformat bearbeiten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014538"/>
            <a:ext cx="8382000" cy="37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/>
              <a:t>Mastertextformat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 dirty="0"/>
              <a:t>Fünfte Ebene</a:t>
            </a: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381000" y="749300"/>
            <a:ext cx="431800" cy="0"/>
          </a:xfrm>
          <a:prstGeom prst="line">
            <a:avLst/>
          </a:prstGeom>
          <a:noFill/>
          <a:ln w="2882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381000" y="749300"/>
            <a:ext cx="431800" cy="0"/>
          </a:xfrm>
          <a:prstGeom prst="line">
            <a:avLst/>
          </a:prstGeom>
          <a:noFill/>
          <a:ln w="2882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4590" name="Picture 14" descr="AmtlöweZH_12mm.jpg                                             00073B2EMacintosh HD                   B4112A5C:"/>
          <p:cNvPicPr>
            <a:picLocks noChangeAspect="1" noChangeArrowheads="1"/>
          </p:cNvPicPr>
          <p:nvPr/>
        </p:nvPicPr>
        <p:blipFill>
          <a:blip r:embed="rId13" r:link="rId14"/>
          <a:srcRect/>
          <a:stretch>
            <a:fillRect/>
          </a:stretch>
        </p:blipFill>
        <p:spPr bwMode="auto">
          <a:xfrm>
            <a:off x="8324850" y="271463"/>
            <a:ext cx="436563" cy="496887"/>
          </a:xfrm>
          <a:prstGeom prst="rect">
            <a:avLst/>
          </a:prstGeom>
          <a:noFill/>
        </p:spPr>
      </p:pic>
      <p:pic>
        <p:nvPicPr>
          <p:cNvPr id="24593" name="Picture 17" descr="BDZH_VSA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81000" y="228600"/>
            <a:ext cx="20097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4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86500"/>
            <a:ext cx="19812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+mn-lt"/>
              </a:defRPr>
            </a:lvl1pPr>
          </a:lstStyle>
          <a:p>
            <a:r>
              <a:rPr lang="de-CH"/>
              <a:t>Seite </a:t>
            </a:r>
            <a:fld id="{4538E594-60BB-D942-BC46-1331953E8858}" type="slidenum">
              <a:rPr lang="de-CH"/>
              <a:pPr/>
              <a:t>‹Nr.›</a:t>
            </a:fld>
            <a:endParaRPr lang="de-CH"/>
          </a:p>
        </p:txBody>
      </p:sp>
      <p:sp>
        <p:nvSpPr>
          <p:cNvPr id="24595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86200" y="62928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+mn-lt"/>
              </a:defRPr>
            </a:lvl1pPr>
          </a:lstStyle>
          <a:p>
            <a:fld id="{AF8F05EF-42E8-884C-B75F-1758D1AABB4E}" type="datetime4">
              <a:rPr lang="de-CH"/>
              <a:pPr/>
              <a:t>1. Februar 2012</a:t>
            </a:fld>
            <a:endParaRPr lang="de-CH" dirty="0"/>
          </a:p>
        </p:txBody>
      </p:sp>
      <p:sp>
        <p:nvSpPr>
          <p:cNvPr id="14" name="Rectangle 19"/>
          <p:cNvSpPr txBox="1">
            <a:spLocks noChangeArrowheads="1"/>
          </p:cNvSpPr>
          <p:nvPr userDrawn="1"/>
        </p:nvSpPr>
        <p:spPr bwMode="auto">
          <a:xfrm>
            <a:off x="323528" y="630932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CH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9pPr>
          </a:lstStyle>
          <a:p>
            <a:r>
              <a:rPr lang="de-CH" dirty="0" smtClean="0"/>
              <a:t>BRK-120130-ict-avanti</a:t>
            </a:r>
            <a:endParaRPr lang="de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282575" indent="-282575" algn="l" rtl="0" eaLnBrk="1" fontAlgn="base" hangingPunct="1">
        <a:lnSpc>
          <a:spcPct val="110000"/>
        </a:lnSpc>
        <a:spcBef>
          <a:spcPct val="55000"/>
        </a:spcBef>
        <a:spcAft>
          <a:spcPct val="0"/>
        </a:spcAft>
        <a:buFont typeface="Times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66763" indent="-293688" algn="l" rtl="0" eaLnBrk="1" fontAlgn="base" hangingPunct="1">
        <a:lnSpc>
          <a:spcPct val="110000"/>
        </a:lnSpc>
        <a:spcBef>
          <a:spcPct val="55000"/>
        </a:spcBef>
        <a:spcAft>
          <a:spcPct val="0"/>
        </a:spcAft>
        <a:buFont typeface="Times" charset="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239838" indent="-282575" algn="l" rtl="0" eaLnBrk="1" fontAlgn="base" hangingPunct="1">
        <a:lnSpc>
          <a:spcPct val="110000"/>
        </a:lnSpc>
        <a:spcBef>
          <a:spcPct val="55000"/>
        </a:spcBef>
        <a:spcAft>
          <a:spcPct val="0"/>
        </a:spcAft>
        <a:buFont typeface="Times" charset="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712913" indent="-282575" algn="l" rtl="0" eaLnBrk="1" fontAlgn="base" hangingPunct="1">
        <a:lnSpc>
          <a:spcPct val="110000"/>
        </a:lnSpc>
        <a:spcBef>
          <a:spcPct val="55000"/>
        </a:spcBef>
        <a:spcAft>
          <a:spcPct val="0"/>
        </a:spcAft>
        <a:buFont typeface="Times" charset="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187575" indent="-284163" algn="l" rtl="0" eaLnBrk="1" fontAlgn="base" hangingPunct="1">
        <a:lnSpc>
          <a:spcPct val="110000"/>
        </a:lnSpc>
        <a:spcBef>
          <a:spcPct val="55000"/>
        </a:spcBef>
        <a:spcAft>
          <a:spcPct val="0"/>
        </a:spcAft>
        <a:buFont typeface="Times" charset="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644775" indent="-284163" algn="l" rtl="0" eaLnBrk="1" fontAlgn="base" hangingPunct="1">
        <a:lnSpc>
          <a:spcPct val="110000"/>
        </a:lnSpc>
        <a:spcBef>
          <a:spcPct val="55000"/>
        </a:spcBef>
        <a:spcAft>
          <a:spcPct val="0"/>
        </a:spcAft>
        <a:buFont typeface="Times" charset="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3101975" indent="-284163" algn="l" rtl="0" eaLnBrk="1" fontAlgn="base" hangingPunct="1">
        <a:lnSpc>
          <a:spcPct val="110000"/>
        </a:lnSpc>
        <a:spcBef>
          <a:spcPct val="55000"/>
        </a:spcBef>
        <a:spcAft>
          <a:spcPct val="0"/>
        </a:spcAft>
        <a:buFont typeface="Times" charset="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559175" indent="-284163" algn="l" rtl="0" eaLnBrk="1" fontAlgn="base" hangingPunct="1">
        <a:lnSpc>
          <a:spcPct val="110000"/>
        </a:lnSpc>
        <a:spcBef>
          <a:spcPct val="55000"/>
        </a:spcBef>
        <a:spcAft>
          <a:spcPct val="0"/>
        </a:spcAft>
        <a:buFont typeface="Times" charset="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4016375" indent="-284163" algn="l" rtl="0" eaLnBrk="1" fontAlgn="base" hangingPunct="1">
        <a:lnSpc>
          <a:spcPct val="110000"/>
        </a:lnSpc>
        <a:spcBef>
          <a:spcPct val="55000"/>
        </a:spcBef>
        <a:spcAft>
          <a:spcPct val="0"/>
        </a:spcAft>
        <a:buFont typeface="Times" charset="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edu-ict.zh.ch/avanti/tp1/kommunikation" TargetMode="External"/><Relationship Id="rId2" Type="http://schemas.openxmlformats.org/officeDocument/2006/relationships/hyperlink" Target="http://wiki.edu-ict.zh.ch/avanti/tp1/ausgangslage/24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hyperlink" Target="http://wiki.edu-ict.zh.ch/avanti/tp1/kommunikation/112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edu-ict.zh.ch/avanti/tp1/kommunikation/114" TargetMode="External"/><Relationship Id="rId2" Type="http://schemas.openxmlformats.org/officeDocument/2006/relationships/hyperlink" Target="http://wiki.edu-ict.zh.ch/avanti/tp1/analys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edu-ict.zh.ch/avanti/tp1/kommunikation/113" TargetMode="External"/><Relationship Id="rId2" Type="http://schemas.openxmlformats.org/officeDocument/2006/relationships/hyperlink" Target="http://wiki.edu-ict.zh.ch/avanti/tp1/kommunikation/11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BRK vom </a:t>
            </a:r>
            <a:r>
              <a:rPr lang="de-DE" dirty="0" smtClean="0"/>
              <a:t>30.01.2012</a:t>
            </a:r>
            <a:endParaRPr lang="de-DE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None/>
            </a:pPr>
            <a:r>
              <a:rPr lang="de-DE" dirty="0"/>
              <a:t>Musterlösung für ein „Medien und ICT-Konzept“</a:t>
            </a:r>
          </a:p>
          <a:p>
            <a:pPr>
              <a:buFont typeface="Times" charset="0"/>
              <a:buNone/>
            </a:pPr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/>
              <a:t>Seite </a:t>
            </a:r>
            <a:fld id="{14DEC2CD-D1AF-AE49-8026-7EC73DA8B35E}" type="slidenum">
              <a:rPr lang="de-CH"/>
              <a:pPr/>
              <a:t>10</a:t>
            </a:fld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5BC4E9C-4908-8A43-8E31-827E165FE8A4}" type="datetime4">
              <a:rPr lang="de-CH"/>
              <a:pPr/>
              <a:t>1. Februar 2012</a:t>
            </a:fld>
            <a:endParaRPr lang="de-CH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6. Publikationsformen diskutieren</a:t>
            </a:r>
            <a:endParaRPr lang="de-DE" sz="2000" b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14538"/>
            <a:ext cx="8382000" cy="3934742"/>
          </a:xfrm>
        </p:spPr>
        <p:txBody>
          <a:bodyPr/>
          <a:lstStyle/>
          <a:p>
            <a:r>
              <a:rPr lang="de-DE" dirty="0" smtClean="0"/>
              <a:t> </a:t>
            </a:r>
            <a:r>
              <a:rPr lang="de-DE" b="1" dirty="0" smtClean="0">
                <a:solidFill>
                  <a:srgbClr val="8000FF"/>
                </a:solidFill>
              </a:rPr>
              <a:t>Mustertexte </a:t>
            </a:r>
            <a:r>
              <a:rPr lang="de-DE" b="1" dirty="0" smtClean="0"/>
              <a:t>(Word)</a:t>
            </a:r>
          </a:p>
          <a:p>
            <a:pPr lvl="1"/>
            <a:r>
              <a:rPr lang="de-DE" dirty="0" smtClean="0"/>
              <a:t>Printversion: Layout; Kopf- und </a:t>
            </a:r>
            <a:r>
              <a:rPr lang="de-DE" dirty="0" err="1" smtClean="0"/>
              <a:t>Fusszeilen</a:t>
            </a:r>
            <a:endParaRPr lang="de-DE" dirty="0"/>
          </a:p>
          <a:p>
            <a:r>
              <a:rPr lang="de-DE" dirty="0" smtClean="0"/>
              <a:t> </a:t>
            </a:r>
            <a:r>
              <a:rPr lang="de-DE" b="1" dirty="0" smtClean="0">
                <a:solidFill>
                  <a:srgbClr val="FF66FF"/>
                </a:solidFill>
              </a:rPr>
              <a:t>Umsetzungshilfen </a:t>
            </a:r>
            <a:r>
              <a:rPr lang="de-DE" b="1" dirty="0" smtClean="0"/>
              <a:t>(Word, </a:t>
            </a:r>
            <a:r>
              <a:rPr lang="de-DE" b="1" dirty="0" err="1" smtClean="0"/>
              <a:t>pdf</a:t>
            </a:r>
            <a:r>
              <a:rPr lang="de-DE" b="1" dirty="0" smtClean="0"/>
              <a:t>)</a:t>
            </a:r>
          </a:p>
          <a:p>
            <a:pPr lvl="1"/>
            <a:r>
              <a:rPr lang="de-DE" dirty="0" smtClean="0"/>
              <a:t>Printversion; Layout; Kopf und </a:t>
            </a:r>
            <a:r>
              <a:rPr lang="de-DE" dirty="0" err="1" smtClean="0"/>
              <a:t>Fusszeilen</a:t>
            </a:r>
            <a:endParaRPr lang="de-DE" dirty="0" smtClean="0"/>
          </a:p>
          <a:p>
            <a:pPr lvl="1"/>
            <a:endParaRPr lang="de-DE" dirty="0" smtClean="0"/>
          </a:p>
          <a:p>
            <a:r>
              <a:rPr lang="de-DE" dirty="0"/>
              <a:t> </a:t>
            </a:r>
            <a:r>
              <a:rPr lang="de-DE" b="1" dirty="0" smtClean="0">
                <a:solidFill>
                  <a:srgbClr val="FF6600"/>
                </a:solidFill>
              </a:rPr>
              <a:t>Prozessbeschreibung</a:t>
            </a:r>
            <a:r>
              <a:rPr lang="de-DE" b="1" dirty="0" smtClean="0"/>
              <a:t> (Webseite)</a:t>
            </a:r>
          </a:p>
          <a:p>
            <a:pPr lvl="1"/>
            <a:r>
              <a:rPr lang="de-DE" dirty="0" smtClean="0"/>
              <a:t>Als Printversion downloadbar?</a:t>
            </a:r>
          </a:p>
          <a:p>
            <a:pPr lvl="1"/>
            <a:r>
              <a:rPr lang="de-DE" dirty="0" smtClean="0"/>
              <a:t>Illustration der Prozessbeschreibungen?</a:t>
            </a:r>
            <a:endParaRPr lang="de-DE" dirty="0"/>
          </a:p>
          <a:p>
            <a:pPr lvl="1"/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216" y="1556792"/>
            <a:ext cx="1345763" cy="1200537"/>
          </a:xfrm>
          <a:prstGeom prst="rect">
            <a:avLst/>
          </a:prstGeom>
        </p:spPr>
      </p:pic>
      <p:pic>
        <p:nvPicPr>
          <p:cNvPr id="8" name="Bild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216" y="3164567"/>
            <a:ext cx="1345763" cy="1200537"/>
          </a:xfrm>
          <a:prstGeom prst="rect">
            <a:avLst/>
          </a:prstGeom>
        </p:spPr>
      </p:pic>
      <p:pic>
        <p:nvPicPr>
          <p:cNvPr id="9" name="Bild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4248" y="4797152"/>
            <a:ext cx="861676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3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/>
              <a:t>Seite </a:t>
            </a:r>
            <a:fld id="{14DEC2CD-D1AF-AE49-8026-7EC73DA8B35E}" type="slidenum">
              <a:rPr lang="de-CH"/>
              <a:pPr/>
              <a:t>2</a:t>
            </a:fld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5BC4E9C-4908-8A43-8E31-827E165FE8A4}" type="datetime4">
              <a:rPr lang="de-CH"/>
              <a:pPr/>
              <a:t>1. Februar 2012</a:t>
            </a:fld>
            <a:endParaRPr lang="de-CH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Traktanden</a:t>
            </a:r>
            <a:endParaRPr lang="de-DE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e-DE" dirty="0" err="1" smtClean="0"/>
              <a:t>Begrüssung</a:t>
            </a:r>
            <a:endParaRPr lang="de-DE" dirty="0" smtClean="0"/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Die drei Teile von ICT-avanti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Auserwählte Inhalte besprechen</a:t>
            </a:r>
          </a:p>
          <a:p>
            <a:pPr marL="930275" lvl="1" indent="-457200">
              <a:buFont typeface="+mj-lt"/>
              <a:buAutoNum type="alphaLcPeriod"/>
            </a:pPr>
            <a:r>
              <a:rPr lang="de-DE" dirty="0"/>
              <a:t>die Musterlösung (Information und Diskussion) Kap. </a:t>
            </a:r>
            <a:r>
              <a:rPr lang="de-DE" dirty="0" smtClean="0"/>
              <a:t>2.4</a:t>
            </a:r>
          </a:p>
          <a:p>
            <a:pPr marL="930275" lvl="1" indent="-457200">
              <a:buFont typeface="+mj-lt"/>
              <a:buAutoNum type="alphaLcPeriod"/>
            </a:pPr>
            <a:r>
              <a:rPr lang="de-DE" dirty="0"/>
              <a:t>Die Prozessbeschreibung (Information und Diskussion</a:t>
            </a:r>
            <a:r>
              <a:rPr lang="de-DE" dirty="0" smtClean="0"/>
              <a:t>)</a:t>
            </a:r>
          </a:p>
          <a:p>
            <a:pPr marL="930275" lvl="1" indent="-457200">
              <a:buFont typeface="+mj-lt"/>
              <a:buAutoNum type="alphaLcPeriod"/>
            </a:pPr>
            <a:r>
              <a:rPr lang="de-DE" dirty="0"/>
              <a:t>die Umsetzungshilfen (Information und Diskussion)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/>
              <a:t>Seite </a:t>
            </a:r>
            <a:fld id="{14DEC2CD-D1AF-AE49-8026-7EC73DA8B35E}" type="slidenum">
              <a:rPr lang="de-CH"/>
              <a:pPr/>
              <a:t>3</a:t>
            </a:fld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5BC4E9C-4908-8A43-8E31-827E165FE8A4}" type="datetime4">
              <a:rPr lang="de-CH"/>
              <a:pPr/>
              <a:t>1. Februar 2012</a:t>
            </a:fld>
            <a:endParaRPr lang="de-CH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Traktanden</a:t>
            </a:r>
            <a:endParaRPr lang="de-DE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de-DE" dirty="0" smtClean="0"/>
              <a:t>Stand der Arbeiten</a:t>
            </a:r>
          </a:p>
          <a:p>
            <a:pPr marL="484188" lvl="1" indent="0">
              <a:buNone/>
            </a:pPr>
            <a:r>
              <a:rPr lang="de-DE" dirty="0" smtClean="0"/>
              <a:t>a) Aufzeigen und weitere Vorgehensformen diskutieren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de-DE" dirty="0" smtClean="0"/>
              <a:t>Die Publikationsformen</a:t>
            </a:r>
          </a:p>
        </p:txBody>
      </p:sp>
    </p:spTree>
    <p:extLst>
      <p:ext uri="{BB962C8B-B14F-4D97-AF65-F5344CB8AC3E}">
        <p14:creationId xmlns:p14="http://schemas.microsoft.com/office/powerpoint/2010/main" val="3757842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/>
              <a:t>Seite </a:t>
            </a:r>
            <a:fld id="{14DEC2CD-D1AF-AE49-8026-7EC73DA8B35E}" type="slidenum">
              <a:rPr lang="de-CH"/>
              <a:pPr/>
              <a:t>4</a:t>
            </a:fld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5BC4E9C-4908-8A43-8E31-827E165FE8A4}" type="datetime4">
              <a:rPr lang="de-CH"/>
              <a:pPr/>
              <a:t>1. Februar 2012</a:t>
            </a:fld>
            <a:endParaRPr lang="de-CH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Die </a:t>
            </a:r>
            <a:r>
              <a:rPr lang="de-DE" dirty="0"/>
              <a:t>d</a:t>
            </a:r>
            <a:r>
              <a:rPr lang="de-DE" dirty="0" smtClean="0"/>
              <a:t>rei Teile von ICT-avanti</a:t>
            </a:r>
            <a:endParaRPr lang="de-DE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789040"/>
            <a:ext cx="4046984" cy="1944216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Auserwählte Inhalte besprechen</a:t>
            </a:r>
          </a:p>
          <a:p>
            <a:pPr marL="930275" lvl="1" indent="-457200">
              <a:buFont typeface="+mj-lt"/>
              <a:buAutoNum type="alphaLcPeriod"/>
            </a:pPr>
            <a:r>
              <a:rPr lang="de-DE" dirty="0"/>
              <a:t>die </a:t>
            </a:r>
            <a:r>
              <a:rPr lang="de-DE" dirty="0" smtClean="0"/>
              <a:t>Musterlösung</a:t>
            </a:r>
          </a:p>
          <a:p>
            <a:pPr marL="930275" lvl="1" indent="-457200">
              <a:buFont typeface="+mj-lt"/>
              <a:buAutoNum type="alphaLcPeriod"/>
            </a:pPr>
            <a:r>
              <a:rPr lang="de-DE" dirty="0" smtClean="0"/>
              <a:t>Umsetzungshilfen</a:t>
            </a:r>
          </a:p>
          <a:p>
            <a:pPr marL="930275" lvl="1" indent="-457200">
              <a:buFont typeface="+mj-lt"/>
              <a:buAutoNum type="alphaLcPeriod"/>
            </a:pPr>
            <a:r>
              <a:rPr lang="de-DE" dirty="0" smtClean="0"/>
              <a:t>Prozessbeschreibung </a:t>
            </a:r>
          </a:p>
        </p:txBody>
      </p:sp>
      <p:pic>
        <p:nvPicPr>
          <p:cNvPr id="3" name="Bild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0"/>
            <a:ext cx="4800600" cy="671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677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/>
              <a:t>Seite </a:t>
            </a:r>
            <a:fld id="{14DEC2CD-D1AF-AE49-8026-7EC73DA8B35E}" type="slidenum">
              <a:rPr lang="de-CH"/>
              <a:pPr/>
              <a:t>5</a:t>
            </a:fld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5BC4E9C-4908-8A43-8E31-827E165FE8A4}" type="datetime4">
              <a:rPr lang="de-CH"/>
              <a:pPr/>
              <a:t>1. Februar 2012</a:t>
            </a:fld>
            <a:endParaRPr lang="de-CH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</a:t>
            </a:r>
            <a:r>
              <a:rPr lang="de-DE" dirty="0" smtClean="0"/>
              <a:t>. a) Die Musterlösung </a:t>
            </a:r>
            <a:endParaRPr lang="de-DE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14538"/>
            <a:ext cx="8382000" cy="3934742"/>
          </a:xfrm>
        </p:spPr>
        <p:txBody>
          <a:bodyPr/>
          <a:lstStyle/>
          <a:p>
            <a:r>
              <a:rPr lang="de-DE" b="1" dirty="0" smtClean="0">
                <a:solidFill>
                  <a:srgbClr val="0000FF"/>
                </a:solidFill>
              </a:rPr>
              <a:t>Auserwählte Beispiele</a:t>
            </a:r>
          </a:p>
          <a:p>
            <a:pPr lvl="1"/>
            <a:r>
              <a:rPr lang="de-DE" dirty="0" smtClean="0">
                <a:hlinkClick r:id="rId2"/>
              </a:rPr>
              <a:t>Kapitel 2.4 </a:t>
            </a:r>
            <a:r>
              <a:rPr lang="de-DE" dirty="0" smtClean="0"/>
              <a:t>, </a:t>
            </a:r>
            <a:r>
              <a:rPr lang="de-DE" dirty="0">
                <a:hlinkClick r:id="rId3"/>
              </a:rPr>
              <a:t>Kapitel </a:t>
            </a:r>
            <a:r>
              <a:rPr lang="de-DE" dirty="0" smtClean="0">
                <a:hlinkClick r:id="rId3"/>
              </a:rPr>
              <a:t>11</a:t>
            </a:r>
            <a:r>
              <a:rPr lang="de-DE" dirty="0" smtClean="0"/>
              <a:t> , </a:t>
            </a:r>
            <a:r>
              <a:rPr lang="de-DE" dirty="0">
                <a:hlinkClick r:id="rId4"/>
              </a:rPr>
              <a:t>Kapitel 11.2; Ebene </a:t>
            </a:r>
            <a:r>
              <a:rPr lang="de-DE" dirty="0" smtClean="0">
                <a:hlinkClick r:id="rId4"/>
              </a:rPr>
              <a:t>Schulteam</a:t>
            </a:r>
            <a:r>
              <a:rPr lang="de-DE" dirty="0" smtClean="0"/>
              <a:t> </a:t>
            </a:r>
          </a:p>
          <a:p>
            <a:r>
              <a:rPr lang="de-DE" b="1" dirty="0" smtClean="0">
                <a:solidFill>
                  <a:srgbClr val="0000FF"/>
                </a:solidFill>
              </a:rPr>
              <a:t>Fragestellungen</a:t>
            </a:r>
            <a:r>
              <a:rPr lang="de-DE" b="1" dirty="0" smtClean="0">
                <a:solidFill>
                  <a:srgbClr val="0000FF"/>
                </a:solidFill>
              </a:rPr>
              <a:t>:</a:t>
            </a:r>
          </a:p>
          <a:p>
            <a:pPr lvl="1"/>
            <a:r>
              <a:rPr lang="de-DE" dirty="0" smtClean="0"/>
              <a:t>Detaillierungsgrad der Mustertexte?</a:t>
            </a:r>
          </a:p>
          <a:p>
            <a:pPr lvl="1"/>
            <a:r>
              <a:rPr lang="de-DE" dirty="0" smtClean="0"/>
              <a:t>Wir, die Schule Musterhausen oder unser Team ....</a:t>
            </a:r>
          </a:p>
          <a:p>
            <a:pPr lvl="2"/>
            <a:r>
              <a:rPr lang="de-DE" dirty="0" smtClean="0">
                <a:sym typeface="Wingdings"/>
              </a:rPr>
              <a:t> zu persönlich für die Musterlösung?</a:t>
            </a:r>
          </a:p>
          <a:p>
            <a:pPr lvl="2"/>
            <a:r>
              <a:rPr lang="de-DE" dirty="0" smtClean="0">
                <a:sym typeface="Wingdings"/>
              </a:rPr>
              <a:t>Allgemeine Rückmeldungen</a:t>
            </a:r>
            <a:endParaRPr lang="de-DE" dirty="0" smtClean="0"/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9992" y="764704"/>
            <a:ext cx="1765300" cy="1574800"/>
          </a:xfrm>
          <a:prstGeom prst="rect">
            <a:avLst/>
          </a:prstGeom>
        </p:spPr>
      </p:pic>
      <p:pic>
        <p:nvPicPr>
          <p:cNvPr id="7" name="Bild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74412" y="188640"/>
            <a:ext cx="1630036" cy="228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945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/>
              <a:t>Seite </a:t>
            </a:r>
            <a:fld id="{14DEC2CD-D1AF-AE49-8026-7EC73DA8B35E}" type="slidenum">
              <a:rPr lang="de-CH"/>
              <a:pPr/>
              <a:t>6</a:t>
            </a:fld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5BC4E9C-4908-8A43-8E31-827E165FE8A4}" type="datetime4">
              <a:rPr lang="de-CH"/>
              <a:pPr/>
              <a:t>1. Februar 2012</a:t>
            </a:fld>
            <a:endParaRPr lang="de-CH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</a:t>
            </a:r>
            <a:r>
              <a:rPr lang="de-DE" dirty="0" smtClean="0"/>
              <a:t>. b)  Umsetzungshilfen</a:t>
            </a:r>
            <a:endParaRPr lang="de-DE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14538"/>
            <a:ext cx="8382000" cy="3934742"/>
          </a:xfrm>
        </p:spPr>
        <p:txBody>
          <a:bodyPr/>
          <a:lstStyle/>
          <a:p>
            <a:r>
              <a:rPr lang="de-DE" b="1" dirty="0" smtClean="0">
                <a:solidFill>
                  <a:srgbClr val="0000FF"/>
                </a:solidFill>
              </a:rPr>
              <a:t>Auserwählte Beispiele</a:t>
            </a:r>
          </a:p>
          <a:p>
            <a:pPr lvl="1"/>
            <a:r>
              <a:rPr lang="de-DE" dirty="0" smtClean="0">
                <a:hlinkClick r:id="rId2"/>
              </a:rPr>
              <a:t>IST-Analyse</a:t>
            </a:r>
            <a:r>
              <a:rPr lang="de-DE" dirty="0" smtClean="0"/>
              <a:t> </a:t>
            </a:r>
            <a:endParaRPr lang="de-DE" dirty="0" smtClean="0"/>
          </a:p>
          <a:p>
            <a:pPr lvl="1"/>
            <a:r>
              <a:rPr lang="de-DE" dirty="0" smtClean="0">
                <a:hlinkClick r:id="rId3"/>
              </a:rPr>
              <a:t>Kommunikation</a:t>
            </a:r>
            <a:r>
              <a:rPr lang="de-DE" dirty="0" smtClean="0">
                <a:hlinkClick r:id="rId3"/>
              </a:rPr>
              <a:t>; Thema Datenschutz</a:t>
            </a:r>
            <a:r>
              <a:rPr lang="de-DE" dirty="0" smtClean="0"/>
              <a:t> bei </a:t>
            </a:r>
            <a:r>
              <a:rPr lang="de-DE" dirty="0" smtClean="0"/>
              <a:t>Webseiten</a:t>
            </a:r>
            <a:endParaRPr lang="de-DE" dirty="0" smtClean="0"/>
          </a:p>
          <a:p>
            <a:pPr lvl="1"/>
            <a:endParaRPr lang="de-DE" dirty="0" smtClean="0"/>
          </a:p>
          <a:p>
            <a:r>
              <a:rPr lang="de-DE" b="1" dirty="0" smtClean="0">
                <a:solidFill>
                  <a:srgbClr val="0000FF"/>
                </a:solidFill>
              </a:rPr>
              <a:t>Fragestellungen:</a:t>
            </a:r>
          </a:p>
          <a:p>
            <a:pPr lvl="1"/>
            <a:r>
              <a:rPr lang="de-DE" dirty="0" smtClean="0"/>
              <a:t>Umfang der Umsetzungshilfe(</a:t>
            </a:r>
            <a:r>
              <a:rPr lang="de-DE" dirty="0" err="1" smtClean="0"/>
              <a:t>n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Sind </a:t>
            </a:r>
            <a:r>
              <a:rPr lang="de-DE" dirty="0" smtClean="0"/>
              <a:t>externe Unterlagen (siehe Bsp.) erlaubt oder verboten?</a:t>
            </a:r>
          </a:p>
        </p:txBody>
      </p:sp>
      <p:pic>
        <p:nvPicPr>
          <p:cNvPr id="3" name="Bild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0876" y="764704"/>
            <a:ext cx="1765300" cy="1574800"/>
          </a:xfrm>
          <a:prstGeom prst="rect">
            <a:avLst/>
          </a:prstGeom>
        </p:spPr>
      </p:pic>
      <p:pic>
        <p:nvPicPr>
          <p:cNvPr id="7" name="Bild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74412" y="188640"/>
            <a:ext cx="1630036" cy="228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51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/>
              <a:t>Seite </a:t>
            </a:r>
            <a:fld id="{14DEC2CD-D1AF-AE49-8026-7EC73DA8B35E}" type="slidenum">
              <a:rPr lang="de-CH"/>
              <a:pPr/>
              <a:t>7</a:t>
            </a:fld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5BC4E9C-4908-8A43-8E31-827E165FE8A4}" type="datetime4">
              <a:rPr lang="de-CH"/>
              <a:pPr/>
              <a:t>1. Februar 2012</a:t>
            </a:fld>
            <a:endParaRPr lang="de-CH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</a:t>
            </a:r>
            <a:r>
              <a:rPr lang="de-DE" dirty="0" smtClean="0"/>
              <a:t>. c) Prozessbeschreibung</a:t>
            </a:r>
            <a:endParaRPr lang="de-DE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14538"/>
            <a:ext cx="8382000" cy="3934742"/>
          </a:xfrm>
        </p:spPr>
        <p:txBody>
          <a:bodyPr/>
          <a:lstStyle/>
          <a:p>
            <a:r>
              <a:rPr lang="de-DE" b="1" dirty="0" smtClean="0">
                <a:solidFill>
                  <a:srgbClr val="0000FF"/>
                </a:solidFill>
              </a:rPr>
              <a:t>Auserwählte Beispiele</a:t>
            </a:r>
          </a:p>
          <a:p>
            <a:pPr lvl="1"/>
            <a:r>
              <a:rPr lang="de-DE" dirty="0" smtClean="0">
                <a:hlinkClick r:id="rId2"/>
              </a:rPr>
              <a:t>Kommunikation; Bevölkerung</a:t>
            </a:r>
            <a:r>
              <a:rPr lang="de-DE" dirty="0" smtClean="0"/>
              <a:t> (Kap. 11.4)</a:t>
            </a:r>
          </a:p>
          <a:p>
            <a:pPr lvl="1"/>
            <a:r>
              <a:rPr lang="de-DE" dirty="0" smtClean="0">
                <a:hlinkClick r:id="rId3"/>
              </a:rPr>
              <a:t>Kommunikation: Erziehungsberechtigte</a:t>
            </a:r>
            <a:r>
              <a:rPr lang="de-DE" dirty="0" smtClean="0"/>
              <a:t> (Kap. 11.3)</a:t>
            </a:r>
            <a:endParaRPr lang="de-DE" dirty="0" smtClean="0">
              <a:hlinkClick r:id="rId2"/>
            </a:endParaRPr>
          </a:p>
          <a:p>
            <a:endParaRPr lang="de-DE" b="1" dirty="0" smtClean="0"/>
          </a:p>
          <a:p>
            <a:r>
              <a:rPr lang="de-DE" b="1" dirty="0" smtClean="0">
                <a:solidFill>
                  <a:srgbClr val="0000FF"/>
                </a:solidFill>
              </a:rPr>
              <a:t>Fragestellungen:</a:t>
            </a:r>
          </a:p>
          <a:p>
            <a:pPr lvl="1"/>
            <a:r>
              <a:rPr lang="de-DE" dirty="0" smtClean="0"/>
              <a:t>Aufteilung in Erläuterung und Vorgehen sinnvoll?</a:t>
            </a:r>
          </a:p>
          <a:p>
            <a:pPr lvl="1"/>
            <a:r>
              <a:rPr lang="de-DE" dirty="0" smtClean="0"/>
              <a:t>Detaillierungsgrad der Inhalte bei Prozessbeschreibung?</a:t>
            </a:r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8064" y="764704"/>
            <a:ext cx="1130300" cy="1511300"/>
          </a:xfrm>
          <a:prstGeom prst="rect">
            <a:avLst/>
          </a:prstGeom>
        </p:spPr>
      </p:pic>
      <p:pic>
        <p:nvPicPr>
          <p:cNvPr id="7" name="Bild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8264" y="188640"/>
            <a:ext cx="1630036" cy="228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47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/>
              <a:t>Seite </a:t>
            </a:r>
            <a:fld id="{14DEC2CD-D1AF-AE49-8026-7EC73DA8B35E}" type="slidenum">
              <a:rPr lang="de-CH"/>
              <a:pPr/>
              <a:t>8</a:t>
            </a:fld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5BC4E9C-4908-8A43-8E31-827E165FE8A4}" type="datetime4">
              <a:rPr lang="de-CH"/>
              <a:pPr/>
              <a:t>1. Februar 2012</a:t>
            </a:fld>
            <a:endParaRPr lang="de-CH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5. Stand der Arbeiten</a:t>
            </a:r>
            <a:endParaRPr lang="de-DE" sz="2000" b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80</a:t>
            </a:r>
            <a:r>
              <a:rPr lang="de-DE" b="1" dirty="0" smtClean="0"/>
              <a:t>% der Inhalte </a:t>
            </a:r>
            <a:r>
              <a:rPr lang="de-DE" dirty="0" smtClean="0"/>
              <a:t>liegen in der Rohfassung vor</a:t>
            </a:r>
          </a:p>
          <a:p>
            <a:pPr lvl="1"/>
            <a:r>
              <a:rPr lang="de-DE" dirty="0" smtClean="0"/>
              <a:t>Rohfassung am Mitte </a:t>
            </a:r>
            <a:r>
              <a:rPr lang="de-DE" dirty="0" smtClean="0"/>
              <a:t>Feb 2012 </a:t>
            </a:r>
            <a:r>
              <a:rPr lang="de-DE" dirty="0" smtClean="0"/>
              <a:t>fertig</a:t>
            </a:r>
          </a:p>
          <a:p>
            <a:pPr lvl="1"/>
            <a:r>
              <a:rPr lang="de-DE" dirty="0" smtClean="0"/>
              <a:t>Experten – Team VSA nimmt im Feb. die Arbeit auf</a:t>
            </a:r>
          </a:p>
          <a:p>
            <a:pPr lvl="1"/>
            <a:r>
              <a:rPr lang="de-DE" dirty="0" smtClean="0"/>
              <a:t>Überarbeitung und Lektorat bis </a:t>
            </a:r>
            <a:r>
              <a:rPr lang="de-DE" dirty="0" smtClean="0"/>
              <a:t>Ende März </a:t>
            </a:r>
            <a:r>
              <a:rPr lang="de-DE" dirty="0" smtClean="0"/>
              <a:t>2012</a:t>
            </a:r>
          </a:p>
          <a:p>
            <a:r>
              <a:rPr lang="de-DE" dirty="0" smtClean="0"/>
              <a:t>Auftrag für ein </a:t>
            </a:r>
            <a:r>
              <a:rPr lang="de-DE" b="1" dirty="0" smtClean="0"/>
              <a:t>Weiterbildungskonzept</a:t>
            </a:r>
            <a:r>
              <a:rPr lang="de-DE" dirty="0" smtClean="0"/>
              <a:t> ist geschrieben</a:t>
            </a:r>
          </a:p>
          <a:p>
            <a:pPr lvl="1"/>
            <a:r>
              <a:rPr lang="de-DE" dirty="0" smtClean="0"/>
              <a:t>Konzeptarbeit liegt Ende Feb. vor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62197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CH"/>
              <a:t>Seite </a:t>
            </a:r>
            <a:fld id="{14DEC2CD-D1AF-AE49-8026-7EC73DA8B35E}" type="slidenum">
              <a:rPr lang="de-CH"/>
              <a:pPr/>
              <a:t>9</a:t>
            </a:fld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5BC4E9C-4908-8A43-8E31-827E165FE8A4}" type="datetime4">
              <a:rPr lang="de-CH"/>
              <a:pPr/>
              <a:t>1. Februar 2012</a:t>
            </a:fld>
            <a:endParaRPr lang="de-CH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5.a)  Weiteres Vorgehen / Fragestellungen</a:t>
            </a:r>
            <a:endParaRPr lang="de-DE" sz="2000" b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14538"/>
            <a:ext cx="8382000" cy="4006750"/>
          </a:xfrm>
        </p:spPr>
        <p:txBody>
          <a:bodyPr/>
          <a:lstStyle/>
          <a:p>
            <a:r>
              <a:rPr lang="de-DE" dirty="0" smtClean="0"/>
              <a:t> </a:t>
            </a:r>
            <a:r>
              <a:rPr lang="de-DE" b="1" dirty="0" smtClean="0"/>
              <a:t>Lektorat</a:t>
            </a:r>
            <a:r>
              <a:rPr lang="de-DE" smtClean="0"/>
              <a:t>; Auftragnehmer</a:t>
            </a:r>
            <a:endParaRPr lang="de-DE" dirty="0" smtClean="0"/>
          </a:p>
          <a:p>
            <a:pPr lvl="1"/>
            <a:r>
              <a:rPr lang="de-DE" dirty="0" smtClean="0"/>
              <a:t>Raschle Partner; Iwan Raschle</a:t>
            </a:r>
          </a:p>
          <a:p>
            <a:pPr lvl="1"/>
            <a:endParaRPr lang="de-DE" dirty="0" smtClean="0"/>
          </a:p>
          <a:p>
            <a:r>
              <a:rPr lang="de-DE" b="1" dirty="0" smtClean="0"/>
              <a:t>Vorgehen besprechen bezüglich</a:t>
            </a:r>
            <a:r>
              <a:rPr lang="de-DE" dirty="0" smtClean="0"/>
              <a:t>: </a:t>
            </a:r>
          </a:p>
          <a:p>
            <a:pPr lvl="1"/>
            <a:r>
              <a:rPr lang="de-DE" dirty="0" smtClean="0"/>
              <a:t>Support-Entlastung</a:t>
            </a:r>
          </a:p>
          <a:p>
            <a:pPr lvl="1"/>
            <a:r>
              <a:rPr lang="de-DE" dirty="0" smtClean="0"/>
              <a:t>Aussagen zu einem Mengengerüst (z.B. Abgleich mit KITS3)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79613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/>
    </p:bldLst>
  </p:timing>
</p:sld>
</file>

<file path=ppt/theme/theme1.xml><?xml version="1.0" encoding="utf-8"?>
<a:theme xmlns:a="http://schemas.openxmlformats.org/drawingml/2006/main" name="Orig-VSA">
  <a:themeElements>
    <a:clrScheme name="VSA_sw_farb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B3FF"/>
      </a:accent1>
      <a:accent2>
        <a:srgbClr val="80FF00"/>
      </a:accent2>
      <a:accent3>
        <a:srgbClr val="FFFFFF"/>
      </a:accent3>
      <a:accent4>
        <a:srgbClr val="000000"/>
      </a:accent4>
      <a:accent5>
        <a:srgbClr val="AAD6FF"/>
      </a:accent5>
      <a:accent6>
        <a:srgbClr val="73E700"/>
      </a:accent6>
      <a:hlink>
        <a:srgbClr val="FF0099"/>
      </a:hlink>
      <a:folHlink>
        <a:srgbClr val="FFB300"/>
      </a:folHlink>
    </a:clrScheme>
    <a:fontScheme name="VSA_sw_farb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VSA_sw_farb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B3FF"/>
        </a:accent1>
        <a:accent2>
          <a:srgbClr val="80FF00"/>
        </a:accent2>
        <a:accent3>
          <a:srgbClr val="FFFFFF"/>
        </a:accent3>
        <a:accent4>
          <a:srgbClr val="000000"/>
        </a:accent4>
        <a:accent5>
          <a:srgbClr val="AAD6FF"/>
        </a:accent5>
        <a:accent6>
          <a:srgbClr val="73E700"/>
        </a:accent6>
        <a:hlink>
          <a:srgbClr val="FF0099"/>
        </a:hlink>
        <a:folHlink>
          <a:srgbClr val="FFB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SA_sw_farb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4C99"/>
        </a:accent1>
        <a:accent2>
          <a:srgbClr val="199900"/>
        </a:accent2>
        <a:accent3>
          <a:srgbClr val="FFFFFF"/>
        </a:accent3>
        <a:accent4>
          <a:srgbClr val="000000"/>
        </a:accent4>
        <a:accent5>
          <a:srgbClr val="AAB2CA"/>
        </a:accent5>
        <a:accent6>
          <a:srgbClr val="168A00"/>
        </a:accent6>
        <a:hlink>
          <a:srgbClr val="990033"/>
        </a:hlink>
        <a:folHlink>
          <a:srgbClr val="994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SA_sw_farb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0D9FF"/>
        </a:accent1>
        <a:accent2>
          <a:srgbClr val="C0FF80"/>
        </a:accent2>
        <a:accent3>
          <a:srgbClr val="FFFFFF"/>
        </a:accent3>
        <a:accent4>
          <a:srgbClr val="000000"/>
        </a:accent4>
        <a:accent5>
          <a:srgbClr val="C0E9FF"/>
        </a:accent5>
        <a:accent6>
          <a:srgbClr val="AEE773"/>
        </a:accent6>
        <a:hlink>
          <a:srgbClr val="FF80CC"/>
        </a:hlink>
        <a:folHlink>
          <a:srgbClr val="FFD9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Orig-VSA.potm</Template>
  <TotalTime>0</TotalTime>
  <Words>335</Words>
  <Application>Microsoft Office PowerPoint</Application>
  <PresentationFormat>Bildschirmpräsentation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Orig-VSA</vt:lpstr>
      <vt:lpstr>BRK vom 30.01.2012</vt:lpstr>
      <vt:lpstr>Traktanden</vt:lpstr>
      <vt:lpstr>Traktanden</vt:lpstr>
      <vt:lpstr>3. Die drei Teile von ICT-avanti</vt:lpstr>
      <vt:lpstr>4. a) Die Musterlösung </vt:lpstr>
      <vt:lpstr>4. b)  Umsetzungshilfen</vt:lpstr>
      <vt:lpstr>4. c) Prozessbeschreibung</vt:lpstr>
      <vt:lpstr>5. Stand der Arbeiten</vt:lpstr>
      <vt:lpstr>5.a)  Weiteres Vorgehen / Fragestellungen</vt:lpstr>
      <vt:lpstr>6. Publikationsformen diskutieren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René Moser</dc:creator>
  <cp:lastModifiedBy>René Moser</cp:lastModifiedBy>
  <cp:revision>46</cp:revision>
  <cp:lastPrinted>2004-09-25T14:22:47Z</cp:lastPrinted>
  <dcterms:created xsi:type="dcterms:W3CDTF">2011-11-21T07:40:22Z</dcterms:created>
  <dcterms:modified xsi:type="dcterms:W3CDTF">2012-02-01T10:32:24Z</dcterms:modified>
</cp:coreProperties>
</file>