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16"/>
  </p:notesMasterIdLst>
  <p:sldIdLst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6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>
      <p:cViewPr varScale="1">
        <p:scale>
          <a:sx n="99" d="100"/>
          <a:sy n="99" d="100"/>
        </p:scale>
        <p:origin x="176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02.03.16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87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/C:\Users\eggers\AppData\Local\Temp\c7923c37-657d-4a2d-bbf4-c0f0f819d684.png" TargetMode="External"/><Relationship Id="rId5" Type="http://schemas.openxmlformats.org/officeDocument/2006/relationships/image" Target="../media/image3.png"/><Relationship Id="rId6" Type="http://schemas.openxmlformats.org/officeDocument/2006/relationships/image" Target="file:///C:\Users\eggers\AppData\Local\Temp\1dd43c26-a20a-4b15-be19-84aef03e8238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file:///C:\Users\flury\AppData\Local\Temp\59e048ad-9ddd-4dac-ae0c-35f2a167c2ce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file:///C:\Users\flury\AppData\Local\Temp\5337c5ac-2b40-4328-bef7-56aabc1b7bab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6858000"/>
          </a:xfrm>
          <a:prstGeom prst="rect">
            <a:avLst/>
          </a:prstGeom>
          <a:noFill/>
        </p:spPr>
      </p:pic>
      <p:sp>
        <p:nvSpPr>
          <p:cNvPr id="7" name="###CustomElements.Presentation.Header.Script1###"/>
          <p:cNvSpPr txBox="1"/>
          <p:nvPr userDrawn="1"/>
        </p:nvSpPr>
        <p:spPr>
          <a:xfrm>
            <a:off x="1854000" y="639738"/>
            <a:ext cx="6350000" cy="473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 smtClean="0">
                <a:solidFill>
                  <a:schemeClr val="bg1"/>
                </a:solidFill>
                <a:latin typeface="+mj-lt"/>
              </a:rPr>
              <a:t>Kanton Zürich
Bildungsdirektion
Volksschulamt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943994"/>
            <a:ext cx="6959224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54000" y="1575842"/>
            <a:ext cx="70056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2" name="###Profile.Org.Logo###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32656"/>
            <a:ext cx="974426" cy="1314000"/>
          </a:xfrm>
          <a:prstGeom prst="rect">
            <a:avLst/>
          </a:prstGeom>
        </p:spPr>
      </p:pic>
      <p:pic>
        <p:nvPicPr>
          <p:cNvPr id="3" name="###Profile.Org.Kanton###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00" y="856800"/>
            <a:ext cx="262800" cy="26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427831" y="332656"/>
            <a:ext cx="1350715" cy="1306248"/>
          </a:xfrm>
          <a:prstGeom prst="rect">
            <a:avLst/>
          </a:prstGeom>
        </p:spPr>
      </p:pic>
      <p:sp>
        <p:nvSpPr>
          <p:cNvPr id="6" name="###CustomElements.Presentation.Header.Script1###"/>
          <p:cNvSpPr txBox="1"/>
          <p:nvPr userDrawn="1"/>
        </p:nvSpPr>
        <p:spPr>
          <a:xfrm>
            <a:off x="1854000" y="639738"/>
            <a:ext cx="6350000" cy="473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 smtClean="0">
                <a:latin typeface="+mj-lt"/>
              </a:rPr>
              <a:t>Kanton Zürich
Bildungsdirektion
Volksschulamt</a:t>
            </a:r>
          </a:p>
        </p:txBody>
      </p:sp>
      <p:sp>
        <p:nvSpPr>
          <p:cNvPr id="7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943994"/>
            <a:ext cx="6959224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54000" y="1575842"/>
            <a:ext cx="70056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0365" y="1021548"/>
            <a:ext cx="7186948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2400"/>
            </a:lvl1pPr>
          </a:lstStyle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403648" y="1628800"/>
            <a:ext cx="7200800" cy="4464496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355F5C16-3BCA-405D-AE03-5ADB155952BF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0365" y="1021548"/>
            <a:ext cx="7186948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3000"/>
            </a:lvl1pPr>
          </a:lstStyle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403648" y="1700808"/>
            <a:ext cx="7200800" cy="4392488"/>
          </a:xfrm>
          <a:prstGeom prst="rect">
            <a:avLst/>
          </a:prstGeom>
        </p:spPr>
        <p:txBody>
          <a:bodyPr/>
          <a:lstStyle>
            <a:lvl1pPr indent="-612000" algn="l">
              <a:buFont typeface="Symbol" pitchFamily="18" charset="2"/>
              <a:buChar char="-"/>
              <a:defRPr sz="3200"/>
            </a:lvl1pPr>
            <a:lvl2pPr algn="l">
              <a:buFont typeface="Symbol" pitchFamily="18" charset="2"/>
              <a:buChar char="-"/>
              <a:defRPr sz="32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3200"/>
            </a:lvl4pPr>
            <a:lvl5pPr algn="l">
              <a:buFont typeface="Symbol" pitchFamily="18" charset="2"/>
              <a:buChar char="-"/>
              <a:defRPr sz="32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A7521A4D-CADD-4E1C-A5EB-AFB9001DCBBA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1403648" y="1019175"/>
            <a:ext cx="7200800" cy="5074121"/>
          </a:xfrm>
          <a:prstGeom prst="rect">
            <a:avLst/>
          </a:prstGeom>
        </p:spPr>
        <p:txBody>
          <a:bodyPr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 smtClean="0"/>
              <a:t>Inhaltsverzeichnis</a:t>
            </a:r>
          </a:p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71FD9D86-54DA-4E68-8D05-63AD3B33DBFB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99586" y="1019175"/>
            <a:ext cx="7200000" cy="50741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DE" smtClean="0"/>
              <a:t>Mastertitelformat bearbeiten</a:t>
            </a:r>
            <a:endParaRPr lang="de-CH" dirty="0"/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FCC15190-4377-41FB-A9D5-0DBBE26B0A5C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ai.edu-ict.zh.ch/" TargetMode="External"/><Relationship Id="rId3" Type="http://schemas.openxmlformats.org/officeDocument/2006/relationships/hyperlink" Target="mailto:sai@vsa.zh.c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 smtClean="0"/>
              <a:t>Schulen ans Internet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 smtClean="0"/>
              <a:t>Information bei BII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382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 an SAI</a:t>
            </a:r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87772" y="4364682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60797" y="4220220"/>
            <a:ext cx="0" cy="288925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11734" y="4221807"/>
            <a:ext cx="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837059" y="4221807"/>
            <a:ext cx="0" cy="2889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37509" y="4221807"/>
            <a:ext cx="0" cy="2889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604572" y="422180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55972" y="3496320"/>
            <a:ext cx="1008062" cy="603250"/>
          </a:xfrm>
          <a:prstGeom prst="rect">
            <a:avLst/>
          </a:prstGeom>
          <a:noFill/>
          <a:ln w="222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Antrag ans VSA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187772" y="4580582"/>
            <a:ext cx="1296987" cy="603250"/>
          </a:xfrm>
          <a:prstGeom prst="rect">
            <a:avLst/>
          </a:prstGeom>
          <a:noFill/>
          <a:ln w="222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Prüfung durch VSA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37059" y="3501082"/>
            <a:ext cx="1150938" cy="603250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 dirty="0"/>
              <a:t>Antrag an Swisscom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061022" y="4221807"/>
            <a:ext cx="18716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800"/>
              <a:t>10-12 Wochen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821559" y="3301057"/>
            <a:ext cx="1190625" cy="847725"/>
          </a:xfrm>
          <a:prstGeom prst="rect">
            <a:avLst/>
          </a:prstGeom>
          <a:noFill/>
          <a:ln w="222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Swisscom-techniker kommt</a:t>
            </a: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6085209" y="4221807"/>
            <a:ext cx="0" cy="288925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5508947" y="4653607"/>
            <a:ext cx="1223962" cy="603250"/>
          </a:xfrm>
          <a:prstGeom prst="rect">
            <a:avLst/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Router- installation</a:t>
            </a: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6732909" y="4221807"/>
            <a:ext cx="0" cy="2889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6156647" y="3285182"/>
            <a:ext cx="1190625" cy="847725"/>
          </a:xfrm>
          <a:prstGeom prst="rect">
            <a:avLst/>
          </a:prstGeom>
          <a:noFill/>
          <a:ln w="222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Zugangs-daten an Fachstelle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7380609" y="4221807"/>
            <a:ext cx="0" cy="288925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8172772" y="4221807"/>
            <a:ext cx="0" cy="288925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525072" y="3474095"/>
            <a:ext cx="1295400" cy="603250"/>
          </a:xfrm>
          <a:prstGeom prst="rect">
            <a:avLst/>
          </a:prstGeom>
          <a:noFill/>
          <a:ln w="222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Router freischalten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804347" y="4580582"/>
            <a:ext cx="1190625" cy="603250"/>
          </a:xfrm>
          <a:prstGeom prst="rect">
            <a:avLst/>
          </a:prstGeom>
          <a:noFill/>
          <a:ln w="222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/>
              <a:t>Infos an Informatik</a:t>
            </a:r>
          </a:p>
        </p:txBody>
      </p:sp>
      <p:sp>
        <p:nvSpPr>
          <p:cNvPr id="23" name="Textfeld 26"/>
          <p:cNvSpPr txBox="1">
            <a:spLocks noChangeArrowheads="1"/>
          </p:cNvSpPr>
          <p:nvPr/>
        </p:nvSpPr>
        <p:spPr bwMode="auto">
          <a:xfrm>
            <a:off x="971872" y="2924820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ca. 1 Woche</a:t>
            </a:r>
          </a:p>
        </p:txBody>
      </p:sp>
      <p:sp>
        <p:nvSpPr>
          <p:cNvPr id="24" name="Textfeld 27"/>
          <p:cNvSpPr txBox="1">
            <a:spLocks noChangeArrowheads="1"/>
          </p:cNvSpPr>
          <p:nvPr/>
        </p:nvSpPr>
        <p:spPr bwMode="auto">
          <a:xfrm>
            <a:off x="5940747" y="2708920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ca. 1 Woche</a:t>
            </a:r>
          </a:p>
        </p:txBody>
      </p:sp>
    </p:spTree>
    <p:extLst>
      <p:ext uri="{BB962C8B-B14F-4D97-AF65-F5344CB8AC3E}">
        <p14:creationId xmlns:p14="http://schemas.microsoft.com/office/powerpoint/2010/main" val="6331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SAI in Zahlen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sz="2000" dirty="0" smtClean="0"/>
              <a:t>Ca. 5'661 </a:t>
            </a:r>
            <a:r>
              <a:rPr lang="de-CH" altLang="de-DE" sz="2000" dirty="0"/>
              <a:t>angeschlossene Schulen</a:t>
            </a:r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sz="2000" dirty="0"/>
              <a:t>entspricht </a:t>
            </a:r>
            <a:r>
              <a:rPr lang="de-CH" altLang="de-DE" sz="2000" dirty="0" smtClean="0"/>
              <a:t>ungefähr 50‘000 </a:t>
            </a:r>
            <a:r>
              <a:rPr lang="de-CH" altLang="de-DE" sz="2000" dirty="0"/>
              <a:t>Schulklassen</a:t>
            </a:r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sz="2000" dirty="0"/>
              <a:t>oder fast 900'000 Schülerinnen und Schülern </a:t>
            </a:r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None/>
            </a:pPr>
            <a:r>
              <a:rPr lang="de-CH" altLang="de-DE" sz="2000" b="1" dirty="0" smtClean="0"/>
              <a:t/>
            </a:r>
            <a:br>
              <a:rPr lang="de-CH" altLang="de-DE" sz="2000" b="1" dirty="0" smtClean="0"/>
            </a:br>
            <a:r>
              <a:rPr lang="de-CH" altLang="de-DE" sz="2000" b="1" dirty="0" smtClean="0"/>
              <a:t>Im </a:t>
            </a:r>
            <a:r>
              <a:rPr lang="de-CH" altLang="de-DE" sz="2000" b="1" dirty="0"/>
              <a:t>Kanton Zürich</a:t>
            </a:r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sz="2000" dirty="0"/>
              <a:t>Volksschule total: </a:t>
            </a:r>
            <a:r>
              <a:rPr lang="de-CH" altLang="de-DE" sz="2000" dirty="0" smtClean="0"/>
              <a:t>ca. 500 </a:t>
            </a:r>
            <a:r>
              <a:rPr lang="de-CH" altLang="de-DE" sz="2000" dirty="0"/>
              <a:t>Anschlüsse</a:t>
            </a:r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sz="2000" dirty="0" smtClean="0"/>
              <a:t>Mittel- </a:t>
            </a:r>
            <a:r>
              <a:rPr lang="de-CH" altLang="de-DE" sz="2000" dirty="0"/>
              <a:t>und Berufsschulen: </a:t>
            </a:r>
            <a:r>
              <a:rPr lang="de-CH" altLang="de-DE" sz="2000" dirty="0" smtClean="0"/>
              <a:t>ca. 75</a:t>
            </a:r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endParaRPr lang="de-CH" altLang="de-DE" sz="2000" dirty="0"/>
          </a:p>
          <a:p>
            <a:pPr marL="282575" indent="-282575">
              <a:lnSpc>
                <a:spcPct val="90000"/>
              </a:lnSpc>
              <a:spcBef>
                <a:spcPct val="55000"/>
              </a:spcBef>
              <a:buFont typeface="Times" charset="0"/>
              <a:buChar char="–"/>
            </a:pPr>
            <a:endParaRPr lang="de-CH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1575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„Herausforderungen“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 smtClean="0"/>
              <a:t>Bandbreite, Bandbreite, </a:t>
            </a:r>
            <a:r>
              <a:rPr lang="de-DE" dirty="0" err="1" smtClean="0"/>
              <a:t>Bandb</a:t>
            </a:r>
            <a:r>
              <a:rPr lang="de-DE" dirty="0" smtClean="0"/>
              <a:t>.....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DE" dirty="0" smtClean="0"/>
              <a:t>Administrative Prozesse</a:t>
            </a:r>
          </a:p>
          <a:p>
            <a:pPr marL="857250" lvl="1" indent="-457200">
              <a:spcBef>
                <a:spcPts val="0"/>
              </a:spcBef>
              <a:buFont typeface="Symbol" charset="2"/>
              <a:buChar char="-"/>
            </a:pPr>
            <a:r>
              <a:rPr lang="de-DE" dirty="0" smtClean="0"/>
              <a:t>An- Abmeldungen </a:t>
            </a:r>
          </a:p>
          <a:p>
            <a:pPr marL="857250" lvl="1" indent="-457200">
              <a:spcBef>
                <a:spcPts val="0"/>
              </a:spcBef>
              <a:buFont typeface="Symbol" charset="2"/>
              <a:buChar char="-"/>
            </a:pPr>
            <a:r>
              <a:rPr lang="de-DE" dirty="0" smtClean="0"/>
              <a:t>Kommunikation</a:t>
            </a:r>
          </a:p>
          <a:p>
            <a:pPr marL="857250" lvl="1" indent="-457200">
              <a:spcBef>
                <a:spcPts val="0"/>
              </a:spcBef>
              <a:buFont typeface="Symbol" charset="2"/>
              <a:buChar char="-"/>
            </a:pPr>
            <a:endParaRPr lang="de-DE" dirty="0" smtClean="0"/>
          </a:p>
          <a:p>
            <a:pPr marL="457200" indent="-457200">
              <a:spcBef>
                <a:spcPts val="0"/>
              </a:spcBef>
              <a:buFont typeface="Symbol" charset="2"/>
              <a:buChar char="-"/>
            </a:pPr>
            <a:r>
              <a:rPr lang="de-DE" dirty="0" smtClean="0"/>
              <a:t>Entwicklung zu SAI 3.0?</a:t>
            </a:r>
          </a:p>
          <a:p>
            <a:pPr marL="857250" lvl="1" indent="-457200">
              <a:spcBef>
                <a:spcPts val="0"/>
              </a:spcBef>
              <a:buFont typeface="Symbol" charset="2"/>
              <a:buChar char="-"/>
            </a:pPr>
            <a:r>
              <a:rPr lang="de-DE" dirty="0" smtClean="0"/>
              <a:t>Zusatzdienste wie VoIP, ....</a:t>
            </a:r>
          </a:p>
          <a:p>
            <a:pPr marL="857250" lvl="1" indent="-457200">
              <a:spcBef>
                <a:spcPts val="0"/>
              </a:spcBef>
              <a:buFont typeface="Symbol" charset="2"/>
              <a:buChar char="-"/>
            </a:pPr>
            <a:r>
              <a:rPr lang="de-DE" dirty="0" err="1" smtClean="0"/>
              <a:t>Contentfilter</a:t>
            </a:r>
            <a:endParaRPr lang="de-DE" dirty="0" smtClean="0"/>
          </a:p>
          <a:p>
            <a:pPr marL="857250" lvl="1" indent="-457200">
              <a:spcBef>
                <a:spcPts val="0"/>
              </a:spcBef>
              <a:buFont typeface="Symbol" charset="2"/>
              <a:buChar char="-"/>
            </a:pPr>
            <a:r>
              <a:rPr lang="de-DE" dirty="0" smtClean="0"/>
              <a:t>.....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76110" y="961032"/>
            <a:ext cx="666085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de-CH" altLang="de-DE" b="1" dirty="0">
                <a:solidFill>
                  <a:schemeClr val="tx2"/>
                </a:solidFill>
              </a:rPr>
              <a:t>Herzlichen Dank für </a:t>
            </a:r>
            <a:r>
              <a:rPr lang="de-CH" altLang="de-DE" b="1" dirty="0" smtClean="0">
                <a:solidFill>
                  <a:schemeClr val="tx2"/>
                </a:solidFill>
              </a:rPr>
              <a:t>eure Aufmerksamkeit </a:t>
            </a:r>
            <a:r>
              <a:rPr lang="de-CH" altLang="de-DE" b="1" dirty="0">
                <a:solidFill>
                  <a:schemeClr val="tx2"/>
                </a:solidFill>
              </a:rPr>
              <a:t>und </a:t>
            </a:r>
            <a:r>
              <a:rPr lang="de-CH" altLang="de-DE" b="1" dirty="0" smtClean="0">
                <a:solidFill>
                  <a:schemeClr val="tx2"/>
                </a:solidFill>
              </a:rPr>
              <a:t>„en </a:t>
            </a:r>
            <a:r>
              <a:rPr lang="de-CH" altLang="de-DE" b="1" dirty="0" err="1" smtClean="0">
                <a:solidFill>
                  <a:schemeClr val="tx2"/>
                </a:solidFill>
              </a:rPr>
              <a:t>Guteä</a:t>
            </a:r>
            <a:r>
              <a:rPr lang="de-CH" altLang="de-DE" b="1" dirty="0" smtClean="0">
                <a:solidFill>
                  <a:schemeClr val="tx2"/>
                </a:solidFill>
              </a:rPr>
              <a:t>“</a:t>
            </a:r>
            <a:endParaRPr lang="de-CH" altLang="de-DE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10" y="2420888"/>
            <a:ext cx="6660852" cy="37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dirty="0"/>
              <a:t>Eckpunkte der Informationsveranstaltung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403648" y="2276872"/>
            <a:ext cx="7200800" cy="3816424"/>
          </a:xfrm>
        </p:spPr>
        <p:txBody>
          <a:bodyPr/>
          <a:lstStyle/>
          <a:p>
            <a:pPr marL="282575" indent="-282575">
              <a:lnSpc>
                <a:spcPct val="11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DE" altLang="de-DE" dirty="0"/>
              <a:t>Schulische Infrastruktur</a:t>
            </a:r>
          </a:p>
          <a:p>
            <a:pPr marL="282575" indent="-282575">
              <a:lnSpc>
                <a:spcPct val="11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DE" altLang="de-DE" dirty="0"/>
              <a:t>Antrag für einen Internetanschluss</a:t>
            </a:r>
          </a:p>
          <a:p>
            <a:pPr marL="282575" indent="-282575">
              <a:lnSpc>
                <a:spcPct val="11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dirty="0"/>
              <a:t>Inbetriebnahme des Routers</a:t>
            </a:r>
          </a:p>
          <a:p>
            <a:pPr marL="282575" indent="-282575">
              <a:lnSpc>
                <a:spcPct val="11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dirty="0"/>
              <a:t>Swisscom Der </a:t>
            </a:r>
            <a:r>
              <a:rPr lang="de-CH" altLang="de-DE" dirty="0" smtClean="0"/>
              <a:t>Sponsoring-Beitrag</a:t>
            </a:r>
            <a:endParaRPr lang="de-CH" altLang="de-DE" i="1" dirty="0"/>
          </a:p>
          <a:p>
            <a:pPr marL="282575" indent="-282575">
              <a:lnSpc>
                <a:spcPct val="110000"/>
              </a:lnSpc>
              <a:spcBef>
                <a:spcPct val="55000"/>
              </a:spcBef>
              <a:buFont typeface="Times" charset="0"/>
              <a:buChar char="–"/>
            </a:pPr>
            <a:r>
              <a:rPr lang="de-CH" altLang="de-DE" dirty="0">
                <a:solidFill>
                  <a:srgbClr val="FF0000"/>
                </a:solidFill>
              </a:rPr>
              <a:t>Fragen &amp; Diskussionen</a:t>
            </a:r>
          </a:p>
          <a:p>
            <a:pPr marL="282575" indent="-282575">
              <a:lnSpc>
                <a:spcPct val="110000"/>
              </a:lnSpc>
              <a:spcBef>
                <a:spcPct val="55000"/>
              </a:spcBef>
              <a:buNone/>
            </a:pPr>
            <a:endParaRPr lang="de-CH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89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Schulische Infrastruktur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628800"/>
            <a:ext cx="7596336" cy="454534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5436096" y="4437112"/>
            <a:ext cx="792088" cy="720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4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Beteiligten</a:t>
            </a:r>
            <a:endParaRPr lang="de-DE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899728" y="2420888"/>
            <a:ext cx="2159831" cy="2412196"/>
            <a:chOff x="899728" y="2420888"/>
            <a:chExt cx="2159831" cy="2412196"/>
          </a:xfrm>
        </p:grpSpPr>
        <p:pic>
          <p:nvPicPr>
            <p:cNvPr id="4" name="Picture 4" descr="http://www.kikisweb.de/zirkus/zaubern/haeuser0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20888"/>
              <a:ext cx="1439887" cy="151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http://www.kikisweb.de/zirkus/zaubern/haeuser0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708920"/>
              <a:ext cx="1439887" cy="151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www.kikisweb.de/zirkus/zaubern/haeuser0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" y="3320964"/>
              <a:ext cx="1439887" cy="151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ung 13"/>
          <p:cNvGrpSpPr/>
          <p:nvPr/>
        </p:nvGrpSpPr>
        <p:grpSpPr>
          <a:xfrm>
            <a:off x="5725933" y="1338275"/>
            <a:ext cx="2010563" cy="1188649"/>
            <a:chOff x="5364089" y="1844824"/>
            <a:chExt cx="2010563" cy="1188649"/>
          </a:xfrm>
        </p:grpSpPr>
        <p:pic>
          <p:nvPicPr>
            <p:cNvPr id="8" name="Picture 14" descr="swisscom-logo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7" t="6093" r="11760" b="10573"/>
            <a:stretch>
              <a:fillRect/>
            </a:stretch>
          </p:blipFill>
          <p:spPr bwMode="auto">
            <a:xfrm>
              <a:off x="5364089" y="1844824"/>
              <a:ext cx="1159252" cy="118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6228184" y="226819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Helpdesk</a:t>
              </a:r>
              <a:endParaRPr lang="de-DE" dirty="0"/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6715095" y="3670130"/>
            <a:ext cx="2042801" cy="1188649"/>
            <a:chOff x="6005827" y="3600220"/>
            <a:chExt cx="2042801" cy="1188649"/>
          </a:xfrm>
        </p:grpSpPr>
        <p:pic>
          <p:nvPicPr>
            <p:cNvPr id="12" name="Picture 14" descr="swisscom-logo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7" t="6093" r="11760" b="10573"/>
            <a:stretch>
              <a:fillRect/>
            </a:stretch>
          </p:blipFill>
          <p:spPr bwMode="auto">
            <a:xfrm>
              <a:off x="6005827" y="3600220"/>
              <a:ext cx="1159252" cy="118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6876256" y="4036374"/>
              <a:ext cx="1172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Techniker</a:t>
              </a:r>
              <a:endParaRPr lang="de-DE" dirty="0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400509" y="3130764"/>
            <a:ext cx="2600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BII </a:t>
            </a:r>
          </a:p>
          <a:p>
            <a:pPr algn="ctr"/>
            <a:r>
              <a:rPr lang="de-DE" sz="3200" dirty="0" smtClean="0"/>
              <a:t>Service Desk</a:t>
            </a:r>
            <a:endParaRPr lang="de-DE" sz="3200" dirty="0"/>
          </a:p>
        </p:txBody>
      </p:sp>
      <p:sp>
        <p:nvSpPr>
          <p:cNvPr id="19" name="Pfeil nach rechts 18"/>
          <p:cNvSpPr/>
          <p:nvPr/>
        </p:nvSpPr>
        <p:spPr>
          <a:xfrm>
            <a:off x="2915816" y="3392995"/>
            <a:ext cx="1083682" cy="2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9323715">
            <a:off x="4728798" y="2674707"/>
            <a:ext cx="1083682" cy="2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3175637">
            <a:off x="6168103" y="3045832"/>
            <a:ext cx="1083682" cy="2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13978057">
            <a:off x="6345270" y="2822669"/>
            <a:ext cx="1083682" cy="262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8546800">
            <a:off x="4461999" y="2434940"/>
            <a:ext cx="1083682" cy="262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10800000">
            <a:off x="2843809" y="3068960"/>
            <a:ext cx="1083682" cy="262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9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Beteiligten</a:t>
            </a:r>
            <a:endParaRPr lang="de-DE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899728" y="2420888"/>
            <a:ext cx="2159831" cy="2412196"/>
            <a:chOff x="899728" y="2420888"/>
            <a:chExt cx="2159831" cy="2412196"/>
          </a:xfrm>
        </p:grpSpPr>
        <p:pic>
          <p:nvPicPr>
            <p:cNvPr id="4" name="Picture 4" descr="http://www.kikisweb.de/zirkus/zaubern/haeuser0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20888"/>
              <a:ext cx="1439887" cy="151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http://www.kikisweb.de/zirkus/zaubern/haeuser0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708920"/>
              <a:ext cx="1439887" cy="151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www.kikisweb.de/zirkus/zaubern/haeuser0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" y="3320964"/>
              <a:ext cx="1439887" cy="151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ung 13"/>
          <p:cNvGrpSpPr/>
          <p:nvPr/>
        </p:nvGrpSpPr>
        <p:grpSpPr>
          <a:xfrm>
            <a:off x="5725933" y="1338275"/>
            <a:ext cx="2010563" cy="1188649"/>
            <a:chOff x="5364089" y="1844824"/>
            <a:chExt cx="2010563" cy="1188649"/>
          </a:xfrm>
        </p:grpSpPr>
        <p:pic>
          <p:nvPicPr>
            <p:cNvPr id="8" name="Picture 14" descr="swisscom-logo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7" t="6093" r="11760" b="10573"/>
            <a:stretch>
              <a:fillRect/>
            </a:stretch>
          </p:blipFill>
          <p:spPr bwMode="auto">
            <a:xfrm>
              <a:off x="5364089" y="1844824"/>
              <a:ext cx="1159252" cy="118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6228184" y="226819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Helpdesk</a:t>
              </a:r>
              <a:endParaRPr lang="de-DE" dirty="0"/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4857201" y="5227458"/>
            <a:ext cx="2306061" cy="1188649"/>
            <a:chOff x="4070911" y="5085184"/>
            <a:chExt cx="2306061" cy="1188649"/>
          </a:xfrm>
        </p:grpSpPr>
        <p:pic>
          <p:nvPicPr>
            <p:cNvPr id="9" name="Picture 14" descr="swisscom-logo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7" t="6093" r="11760" b="10573"/>
            <a:stretch>
              <a:fillRect/>
            </a:stretch>
          </p:blipFill>
          <p:spPr bwMode="auto">
            <a:xfrm>
              <a:off x="4070911" y="5085184"/>
              <a:ext cx="1159252" cy="118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003839" y="5494842"/>
              <a:ext cx="1373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Back-Office</a:t>
              </a:r>
              <a:endParaRPr lang="de-DE" dirty="0"/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6715095" y="3670130"/>
            <a:ext cx="2042801" cy="1188649"/>
            <a:chOff x="6005827" y="3600220"/>
            <a:chExt cx="2042801" cy="1188649"/>
          </a:xfrm>
        </p:grpSpPr>
        <p:pic>
          <p:nvPicPr>
            <p:cNvPr id="12" name="Picture 14" descr="swisscom-logo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7" t="6093" r="11760" b="10573"/>
            <a:stretch>
              <a:fillRect/>
            </a:stretch>
          </p:blipFill>
          <p:spPr bwMode="auto">
            <a:xfrm>
              <a:off x="6005827" y="3600220"/>
              <a:ext cx="1159252" cy="118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6876256" y="4036374"/>
              <a:ext cx="1172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Techniker</a:t>
              </a:r>
              <a:endParaRPr lang="de-DE" dirty="0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400509" y="3130764"/>
            <a:ext cx="2600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BII </a:t>
            </a:r>
          </a:p>
          <a:p>
            <a:pPr algn="ctr"/>
            <a:r>
              <a:rPr lang="de-DE" sz="3200" dirty="0" smtClean="0"/>
              <a:t>Service Desk</a:t>
            </a:r>
            <a:endParaRPr lang="de-DE" sz="3200" dirty="0"/>
          </a:p>
        </p:txBody>
      </p:sp>
      <p:sp>
        <p:nvSpPr>
          <p:cNvPr id="18" name="Textfeld 17"/>
          <p:cNvSpPr txBox="1"/>
          <p:nvPr/>
        </p:nvSpPr>
        <p:spPr>
          <a:xfrm>
            <a:off x="2843808" y="500635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VSA</a:t>
            </a:r>
            <a:endParaRPr lang="de-DE" sz="3200" dirty="0"/>
          </a:p>
        </p:txBody>
      </p:sp>
      <p:sp>
        <p:nvSpPr>
          <p:cNvPr id="19" name="Pfeil nach rechts 18"/>
          <p:cNvSpPr/>
          <p:nvPr/>
        </p:nvSpPr>
        <p:spPr>
          <a:xfrm>
            <a:off x="2915816" y="3392995"/>
            <a:ext cx="1083682" cy="2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9323715">
            <a:off x="4728798" y="2674707"/>
            <a:ext cx="1083682" cy="2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3175637">
            <a:off x="6168103" y="3045832"/>
            <a:ext cx="1083682" cy="2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13978057">
            <a:off x="6345270" y="2822669"/>
            <a:ext cx="1083682" cy="262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8546800">
            <a:off x="4461999" y="2434940"/>
            <a:ext cx="1083682" cy="262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10800000">
            <a:off x="2843809" y="3068960"/>
            <a:ext cx="1083682" cy="262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links und rechts 2"/>
          <p:cNvSpPr/>
          <p:nvPr/>
        </p:nvSpPr>
        <p:spPr>
          <a:xfrm rot="2626092">
            <a:off x="2052202" y="4541984"/>
            <a:ext cx="1146809" cy="24977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links und rechts 27"/>
          <p:cNvSpPr/>
          <p:nvPr/>
        </p:nvSpPr>
        <p:spPr>
          <a:xfrm rot="1281773">
            <a:off x="3850815" y="5515654"/>
            <a:ext cx="1146809" cy="24977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links und rechts 28"/>
          <p:cNvSpPr/>
          <p:nvPr/>
        </p:nvSpPr>
        <p:spPr>
          <a:xfrm rot="8126753">
            <a:off x="3337721" y="4506881"/>
            <a:ext cx="1146809" cy="24977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9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Ca. 28 SAI-Netze in der CH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03350" y="1764442"/>
            <a:ext cx="7200900" cy="4264154"/>
          </a:xfrm>
        </p:spPr>
      </p:pic>
    </p:spTree>
    <p:extLst>
      <p:ext uri="{BB962C8B-B14F-4D97-AF65-F5344CB8AC3E}">
        <p14:creationId xmlns:p14="http://schemas.microsoft.com/office/powerpoint/2010/main" val="12319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Router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Kein WLAN einstellbar</a:t>
            </a:r>
          </a:p>
          <a:p>
            <a:r>
              <a:rPr lang="de-DE" dirty="0" smtClean="0"/>
              <a:t>Keine DHCP-Möglichkeit</a:t>
            </a:r>
          </a:p>
          <a:p>
            <a:r>
              <a:rPr lang="de-DE" dirty="0" smtClean="0"/>
              <a:t>Router-IP: 10.10</a:t>
            </a:r>
            <a:r>
              <a:rPr lang="de-DE" dirty="0" smtClean="0">
                <a:solidFill>
                  <a:srgbClr val="FF0000"/>
                </a:solidFill>
              </a:rPr>
              <a:t>Y</a:t>
            </a:r>
            <a:r>
              <a:rPr lang="de-DE" dirty="0" smtClean="0"/>
              <a:t>.</a:t>
            </a:r>
            <a:r>
              <a:rPr lang="de-DE" dirty="0" smtClean="0">
                <a:solidFill>
                  <a:srgbClr val="FF0000"/>
                </a:solidFill>
              </a:rPr>
              <a:t>XX</a:t>
            </a:r>
            <a:r>
              <a:rPr lang="de-DE" dirty="0" smtClean="0"/>
              <a:t>.1</a:t>
            </a:r>
          </a:p>
          <a:p>
            <a:r>
              <a:rPr lang="de-DE" dirty="0" smtClean="0"/>
              <a:t>DNS-Eintrag 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hr-HR" dirty="0" smtClean="0"/>
              <a:t>164.128.36.36 sdns1.ip-plus.net</a:t>
            </a:r>
          </a:p>
          <a:p>
            <a:r>
              <a:rPr lang="is-IS" dirty="0" smtClean="0"/>
              <a:t>….</a:t>
            </a:r>
          </a:p>
          <a:p>
            <a:r>
              <a:rPr lang="is-IS" dirty="0" smtClean="0"/>
              <a:t>-&gt; alles mögliche Fehlerquellen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sai.edu-ict.zh.ch</a:t>
            </a:r>
            <a:r>
              <a:rPr lang="de-DE" dirty="0" smtClean="0"/>
              <a:t> </a:t>
            </a:r>
          </a:p>
          <a:p>
            <a:r>
              <a:rPr lang="de-DE" dirty="0" smtClean="0"/>
              <a:t>Nadine Barmet </a:t>
            </a:r>
            <a:r>
              <a:rPr lang="de-DE" dirty="0" smtClean="0">
                <a:hlinkClick r:id="rId3"/>
              </a:rPr>
              <a:t>sai@vsa.zh.ch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( Di-morgen und Do-nachmittag)</a:t>
            </a:r>
          </a:p>
          <a:p>
            <a:r>
              <a:rPr lang="de-DE" dirty="0" smtClean="0"/>
              <a:t>René Moser .....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bis jetzt?</a:t>
            </a:r>
            <a:endParaRPr lang="de-DE" dirty="0"/>
          </a:p>
        </p:txBody>
      </p:sp>
      <p:pic>
        <p:nvPicPr>
          <p:cNvPr id="4" name="Picture 5" descr="frage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3752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udirektion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e478f8-1ca4-4b25-8b5b-f94ab3b11163.potx" id="{81BD323D-A55D-4B1B-A5BB-33CC4B7186CC}" vid="{4E790E55-CAC3-4805-91A8-0713F3EF7E4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f34e0250-d05e-47a5-a2d8-26601c641048" tId="30e478f8-1ca4-4b25-8b5b-f94ab3b11163" mtId="a2c9b700-86cd-4481-a17f-533fe9c504a2" tname="Elektronische Präsentation 4:3 mit Flagge" mode="NewDocument" colormode="None" lcid="2055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False"><![CDATA[ea7f18ae-76bc-48fa-ab18-edce663886ec]]></Text>
        <Image id="Profile.Org.HeaderLogoShort" row="0" column="0" columnspan="0" label="Profile.Org.HeaderLogoShort" locked="False" readonly="False" visible="False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row="0" column="0" columnspan="0" label="Profile.Org.Kanton" locked="False" readonly="False" visible="False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row="0" column="0" columnspan="0" label="Profile.Org.Logo" locked="False" readonly="False" visible="Fals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3" locked="False" label="Profile.Org.Postal.Country" readonly="False" visible="False"><![CDATA[Schweiz]]></Text>
        <Text id="Profile.Org.Postal.LZip" row="0" column="0" columnspan="0" multiline="False" multilinerows="3" locked="False" label="Profile.Org.Postal.LZip" readonly="False" visible="False"><![CDATA[CH]]></Text>
        <Text id="Profile.Org.Title" row="0" column="0" columnspan="0" multiline="False" multilinerows="3" locked="False" label="Profile.Org.Title" readonly="False" visible="False"><![CDATA[Kanton Zürich]]></Text>
        <Text id="Profile.User.Alias" row="0" column="0" columnspan="0" multiline="False" multilinerows="3" locked="False" label="Profile.User.Alias" readonly="False" visible="False"><![CDATA[rmo]]></Text>
        <Text id="Profile.User.Email" row="0" column="0" columnspan="0" multiline="False" multilinerows="3" locked="False" label="Profile.User.Email" readonly="False" visible="False"><![CDATA[rene.moser@vsa.zh.ch]]></Text>
        <Text id="Profile.User.Fax" row="0" column="0" columnspan="0" multiline="False" multilinerows="3" locked="False" label="Profile.User.Fax" readonly="False" visible="False"><![CDATA[043 259 51 31]]></Text>
        <Text id="Profile.User.FirstName" row="0" column="0" columnspan="0" multiline="False" multilinerows="3" locked="False" label="Profile.User.FirstName" readonly="False" visible="False"><![CDATA[René]]></Text>
        <Text id="Profile.User.Function" row="0" column="0" columnspan="0" multiline="False" multilinerows="3" locked="False" label="Profile.User.Function" readonly="False" visible="False"><![CDATA[Bildung & ICT]]></Text>
        <Text id="Profile.User.LastName" row="0" column="0" columnspan="0" multiline="False" multilinerows="3" locked="False" label="Profile.User.LastName" readonly="False" visible="False"><![CDATA[Moser]]></Text>
        <Text id="Profile.User.Mobile" row="0" column="0" columnspan="0" multiline="False" multilinerows="3" locked="False" label="Profile.User.Mobile" readonly="False" visible="False"><![CDATA[ ]]></Text>
        <Text id="Profile.User.OuLev1" row="0" column="0" columnspan="0" multiline="False" multilinerows="3" locked="False" label="Profile.User.OuLev1" readonly="False" visible="False"><![CDATA[Kanton Zürich]]></Text>
        <Text id="Profile.User.OuLev2" row="0" column="0" columnspan="0" multiline="False" multilinerows="3" locked="False" label="Profile.User.OuLev2" readonly="False" visible="False"><![CDATA[Bildungsdirektion]]></Text>
        <Text id="Profile.User.OuLev3" row="0" column="0" columnspan="0" multiline="False" multilinerows="3" locked="False" label="Profile.User.OuLev3" readonly="False" visible="False"><![CDATA[Volksschulamt]]></Text>
        <Text id="Profile.User.OuLev4" row="0" column="0" columnspan="0" multiline="False" multilinerows="3" locked="False" label="Profile.User.OuLev4" readonly="False" visible="False"><![CDATA[Abteilung Pädagogisches]]></Text>
        <Text id="Profile.User.OuMail" row="0" column="0" columnspan="0" multiline="False" multilinerows="3" locked="False" label="Profile.User.OuMail" readonly="False" visible="False"><![CDATA[paedagogisches@vsa.zh.ch]]></Text>
        <Text id="Profile.User.OuPhone" row="0" column="0" columnspan="0" multiline="False" multilinerows="3" locked="False" label="Profile.User.OuPhone" readonly="False" visible="False"><![CDATA[043 259 22 62]]></Text>
        <Text id="Profile.User.Phone" row="0" column="0" columnspan="0" multiline="False" multilinerows="3" locked="False" label="Profile.User.Phone" readonly="False" visible="False"><![CDATA[043 259 53 46]]></Text>
        <Text id="Profile.User.Postal.City" row="0" column="0" columnspan="0" multiline="False" multilinerows="3" locked="False" label="Profile.User.Postal.City" readonly="False" visible="False"><![CDATA[Zürich]]></Text>
        <Text id="Profile.User.Postal.POBox" row="0" column="0" columnspan="0" multiline="False" multilinerows="3" locked="False" label="Profile.User.Postal.POBox" readonly="False" visible="False"><![CDATA[ ]]></Text>
        <Text id="Profile.User.Postal.Street" row="0" column="0" columnspan="0" multiline="False" multilinerows="3" locked="False" label="Profile.User.Postal.Street" readonly="False" visible="False"><![CDATA[Walchestrasse 21]]></Text>
        <Text id="Profile.User.Postal.Zip" row="0" column="0" columnspan="0" multiline="False" multilinerows="3" locked="False" label="Profile.User.Postal.Zip" readonly="False" visible="False"><![CDATA[8090]]></Text>
        <Text id="Profile.User.PresenceTime" row="0" column="0" columnspan="0" multiline="False" multilinerows="3" locked="False" label="Profile.User.PresenceTime" readonly="False" visible="False"><![CDATA[ ]]></Text>
        <Image id="Profile.User.Sign" row="0" column="0" columnspan="0" label="Profile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Profile.User.Title" row="0" column="0" columnspan="0" multiline="False" multilinerows="3" locked="False" label="Profile.User.Title" readonly="False" visible="False"><![CDATA[MAS e-Learning]]></Text>
        <Text id="Profile.User.Url" row="0" column="0" columnspan="0" multiline="False" multilinerows="3" locked="False" label="Profile.User.Url" readonly="False" visible="False"><![CDATA[www.volksschulamt.zh.ch]]></Text>
      </Profile>
      <Signer_0 windowwidth="0" windowheight="0" minwindowwidth="0" maxwindowwidth="0" minwindowheight="0" maxwindowheight="0">
        <Text id="Signer_0.Id" row="0" column="0" columnspan="0" multiline="False" multilinerows="3" locked="False" label="Signer_0.Id" readonly="False" visible="False"><![CDATA[ea7f18ae-76bc-48fa-ab18-edce663886ec]]></Text>
        <Text id="Signer_0.Org.Postal.Country" row="0" column="0" columnspan="0" multiline="False" multilinerows="3" locked="False" label="Signer_0.Org.Postal.Country" readonly="False" visible="False"><![CDATA[Schweiz]]></Text>
        <Text id="Signer_0.Org.Postal.LZip" row="0" column="0" columnspan="0" multiline="False" multilinerows="3" locked="False" label="Signer_0.Org.Postal.LZip" readonly="False" visible="False"><![CDATA[CH]]></Text>
        <Text id="Signer_0.Org.Title" row="0" column="0" columnspan="0" multiline="False" multilinerows="3" locked="False" label="Signer_0.Org.Title" readonly="False" visible="False"><![CDATA[Kanton Zürich]]></Text>
        <Text id="Signer_0.User.Alias" row="0" column="0" columnspan="0" multiline="False" multilinerows="3" locked="False" label="Signer_0.User.Alias" readonly="False" visible="False"><![CDATA[rmo]]></Text>
        <Text id="Signer_0.User.Email" row="0" column="0" columnspan="0" multiline="False" multilinerows="3" locked="False" label="Signer_0.User.Email" readonly="False" visible="False"><![CDATA[rene.moser@vsa.zh.ch]]></Text>
        <Text id="Signer_0.User.Fax" row="0" column="0" columnspan="0" multiline="False" multilinerows="3" locked="False" label="Signer_0.User.Fax" readonly="False" visible="False"><![CDATA[043 259 51 31]]></Text>
        <Text id="Signer_0.User.FirstName" row="0" column="0" columnspan="0" multiline="False" multilinerows="3" locked="False" label="Signer_0.User.FirstName" readonly="False" visible="False"><![CDATA[René]]></Text>
        <Text id="Signer_0.User.Function" row="0" column="0" columnspan="0" multiline="False" multilinerows="3" locked="False" label="Signer_0.User.Function" readonly="False" visible="False"><![CDATA[Bildung & ICT]]></Text>
        <Text id="Signer_0.User.LastName" row="0" column="0" columnspan="0" multiline="False" multilinerows="3" locked="False" label="Signer_0.User.LastName" readonly="False" visible="False"><![CDATA[Moser]]></Text>
        <Text id="Signer_0.User.Mobile" row="0" column="0" columnspan="0" multiline="False" multilinerows="3" locked="False" label="Signer_0.User.Mobile" readonly="False" visible="False"><![CDATA[ ]]></Text>
        <Text id="Signer_0.User.OuLev1" row="0" column="0" columnspan="0" multiline="False" multilinerows="3" locked="False" label="Signer_0.User.OuLev1" readonly="False" visible="False"><![CDATA[Kanton Zürich]]></Text>
        <Text id="Signer_0.User.OuLev2" row="0" column="0" columnspan="0" multiline="False" multilinerows="3" locked="False" label="Signer_0.User.OuLev2" readonly="False" visible="False"><![CDATA[Bildungsdirektion]]></Text>
        <Text id="Signer_0.User.OuLev3" row="0" column="0" columnspan="0" multiline="False" multilinerows="3" locked="False" label="Signer_0.User.OuLev3" readonly="False" visible="False"><![CDATA[Volksschulamt]]></Text>
        <Text id="Signer_0.User.OuLev4" row="0" column="0" columnspan="0" multiline="False" multilinerows="3" locked="False" label="Signer_0.User.OuLev4" readonly="False" visible="False"><![CDATA[Abteilung Pädagogisches]]></Text>
        <Text id="Signer_0.User.OuMail" row="0" column="0" columnspan="0" multiline="False" multilinerows="3" locked="False" label="Signer_0.User.OuMail" readonly="False" visible="False"><![CDATA[paedagogisches@vsa.zh.ch]]></Text>
        <Text id="Signer_0.User.OuPhone" row="0" column="0" columnspan="0" multiline="False" multilinerows="3" locked="False" label="Signer_0.User.OuPhone" readonly="False" visible="False"><![CDATA[043 259 22 62]]></Text>
        <Text id="Signer_0.User.Phone" row="0" column="0" columnspan="0" multiline="False" multilinerows="3" locked="False" label="Signer_0.User.Phone" readonly="False" visible="False"><![CDATA[043 259 53 46]]></Text>
        <Text id="Signer_0.User.Postal.City" row="0" column="0" columnspan="0" multiline="False" multilinerows="3" locked="False" label="Signer_0.User.Postal.City" readonly="False" visible="False"><![CDATA[Zürich]]></Text>
        <Text id="Signer_0.User.Postal.POBox" row="0" column="0" columnspan="0" multiline="False" multilinerows="3" locked="False" label="Signer_0.User.Postal.POBox" readonly="False" visible="False"><![CDATA[ ]]></Text>
        <Text id="Signer_0.User.Postal.Street" row="0" column="0" columnspan="0" multiline="False" multilinerows="3" locked="False" label="Signer_0.User.Postal.Street" readonly="False" visible="False"><![CDATA[Walchestrasse 21]]></Text>
        <Text id="Signer_0.User.Postal.Zip" row="0" column="0" columnspan="0" multiline="False" multilinerows="3" locked="False" label="Signer_0.User.Postal.Zip" readonly="False" visible="False"><![CDATA[8090]]></Text>
        <Text id="Signer_0.User.PresenceTime" row="0" column="0" columnspan="0" multiline="False" multilinerows="3" locked="False" label="Signer_0.User.PresenceTime" readonly="False" visible="False"><![CDATA[ ]]></Text>
        <Image id="Signer_0.User.Sign" row="0" column="0" columnspan="0" label="Signer_0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0.User.Title" row="0" column="0" columnspan="0" multiline="False" multilinerows="3" locked="False" label="Signer_0.User.Title" readonly="False" visible="False"><![CDATA[MAS e-Learning]]></Text>
        <Text id="Signer_0.User.Url" row="0" column="0" columnspan="0" multiline="False" multilinerows="3" locked="False" label="Signer_0.User.Url" readonly="False" visible="False"><![CDATA[www.volksschulamt.zh.ch]]></Text>
      </Signer_0>
      <Signer_1 windowwidth="0" windowheight="0" minwindowwidth="0" maxwindowwidth="0" minwindowheight="0" maxwindowheight="0">
        <Text id="Signer_1.Id" row="0" column="0" columnspan="0" multiline="False" multilinerows="3" locked="False" label="Signer_1.Id" readonly="False" visible="False"><![CDATA[00000000-0000-0000-0000-000000000000]]></Text>
        <Text id="Signer_1.Org.Postal.Country" row="0" column="0" columnspan="0" multiline="False" multilinerows="3" locked="False" label="Signer_1.Org.Postal.Country" readonly="False" visible="False"><![CDATA[ ]]></Text>
        <Text id="Signer_1.Org.Postal.LZip" row="0" column="0" columnspan="0" multiline="False" multilinerows="3" locked="False" label="Signer_1.Org.Postal.LZip" readonly="False" visible="False"><![CDATA[ ]]></Text>
        <Text id="Signer_1.Org.Title" row="0" column="0" columnspan="0" multiline="False" multilinerows="3" locked="False" label="Signer_1.Org.Title" readonly="False" visible="False"><![CDATA[ ]]></Text>
        <Text id="Signer_1.User.Alias" row="0" column="0" columnspan="0" multiline="False" multilinerows="3" locked="False" label="Signer_1.User.Alias" readonly="False" visible="False"><![CDATA[ ]]></Text>
        <Text id="Signer_1.User.Email" row="0" column="0" columnspan="0" multiline="False" multilinerows="3" locked="False" label="Signer_1.User.Email" readonly="False" visible="False"><![CDATA[ ]]></Text>
        <Text id="Signer_1.User.Fax" row="0" column="0" columnspan="0" multiline="False" multilinerows="3" locked="False" label="Signer_1.User.Fax" readonly="False" visible="False"><![CDATA[ ]]></Text>
        <Text id="Signer_1.User.FirstName" row="0" column="0" columnspan="0" multiline="False" multilinerows="3" locked="False" label="Signer_1.User.FirstName" readonly="False" visible="False"><![CDATA[ ]]></Text>
        <Text id="Signer_1.User.Function" row="0" column="0" columnspan="0" multiline="False" multilinerows="3" locked="False" label="Signer_1.User.Function" readonly="False" visible="False"><![CDATA[ ]]></Text>
        <Text id="Signer_1.User.LastName" row="0" column="0" columnspan="0" multiline="False" multilinerows="3" locked="False" label="Signer_1.User.LastName" readonly="False" visible="False"><![CDATA[ ]]></Text>
        <Text id="Signer_1.User.Mobile" row="0" column="0" columnspan="0" multiline="False" multilinerows="3" locked="False" label="Signer_1.User.Mobile" readonly="False" visible="False"><![CDATA[ ]]></Text>
        <Text id="Signer_1.User.OuLev1" row="0" column="0" columnspan="0" multiline="False" multilinerows="3" locked="False" label="Signer_1.User.OuLev1" readonly="False" visible="False"><![CDATA[ ]]></Text>
        <Text id="Signer_1.User.OuLev2" row="0" column="0" columnspan="0" multiline="False" multilinerows="3" locked="False" label="Signer_1.User.OuLev2" readonly="False" visible="False"><![CDATA[ ]]></Text>
        <Text id="Signer_1.User.OuLev3" row="0" column="0" columnspan="0" multiline="False" multilinerows="3" locked="False" label="Signer_1.User.OuLev3" readonly="False" visible="False"><![CDATA[ ]]></Text>
        <Text id="Signer_1.User.OuLev4" row="0" column="0" columnspan="0" multiline="False" multilinerows="3" locked="False" label="Signer_1.User.OuLev4" readonly="False" visible="False"><![CDATA[ ]]></Text>
        <Text id="Signer_1.User.OuMail" row="0" column="0" columnspan="0" multiline="False" multilinerows="3" locked="False" label="Signer_1.User.OuMail" readonly="False" visible="False"><![CDATA[ ]]></Text>
        <Text id="Signer_1.User.OuPhone" row="0" column="0" columnspan="0" multiline="False" multilinerows="3" locked="False" label="Signer_1.User.OuPhone" readonly="False" visible="False"><![CDATA[ ]]></Text>
        <Text id="Signer_1.User.Phone" row="0" column="0" columnspan="0" multiline="False" multilinerows="3" locked="False" label="Signer_1.User.Phone" readonly="False" visible="False"><![CDATA[ ]]></Text>
        <Text id="Signer_1.User.Postal.City" row="0" column="0" columnspan="0" multiline="False" multilinerows="3" locked="False" label="Signer_1.User.Postal.City" readonly="False" visible="False"><![CDATA[ ]]></Text>
        <Text id="Signer_1.User.Postal.POBox" row="0" column="0" columnspan="0" multiline="False" multilinerows="3" locked="False" label="Signer_1.User.Postal.POBox" readonly="False" visible="False"><![CDATA[ ]]></Text>
        <Text id="Signer_1.User.Postal.Street" row="0" column="0" columnspan="0" multiline="False" multilinerows="3" locked="False" label="Signer_1.User.Postal.Street" readonly="False" visible="False"><![CDATA[ ]]></Text>
        <Text id="Signer_1.User.Postal.Zip" row="0" column="0" columnspan="0" multiline="False" multilinerows="3" locked="False" label="Signer_1.User.Postal.Zip" readonly="False" visible="False"><![CDATA[ ]]></Text>
        <Text id="Signer_1.User.PresenceTime" row="0" column="0" columnspan="0" multiline="False" multilinerows="3" locked="False" label="Signer_1.User.PresenceTime" readonly="False" visible="False"><![CDATA[ ]]></Text>
        <Image id="Signer_1.User.Sign" row="0" column="0" columnspan="0" label="Signer_1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1.User.Title" row="0" column="0" columnspan="0" multiline="False" multilinerows="3" locked="False" label="Signer_1.User.Title" readonly="False" visible="False"><![CDATA[ ]]></Text>
        <Text id="Signer_1.User.Url" row="0" column="0" columnspan="0" multiline="False" multilinerows="3" locked="False" label="Signer_1.User.Url" readonly="False" visible="False"><![CDATA[ ]]></Text>
      </Signer_1>
      <Signer_2 windowwidth="0" windowheight="0" minwindowwidth="0" maxwindowwidth="0" minwindowheight="0" maxwindowheight="0">
        <Text id="Signer_2.Id" row="0" column="0" columnspan="0" multiline="False" multilinerows="3" locked="False" label="Signer_2.Id" readonly="False" visible="False"><![CDATA[00000000-0000-0000-0000-000000000000]]></Text>
        <Text id="Signer_2.Org.Postal.Country" row="0" column="0" columnspan="0" multiline="False" multilinerows="3" locked="False" label="Signer_2.Org.Postal.Country" readonly="False" visible="False"><![CDATA[ ]]></Text>
        <Text id="Signer_2.Org.Postal.LZip" row="0" column="0" columnspan="0" multiline="False" multilinerows="3" locked="False" label="Signer_2.Org.Postal.LZip" readonly="False" visible="False"><![CDATA[ ]]></Text>
        <Text id="Signer_2.Org.Title" row="0" column="0" columnspan="0" multiline="False" multilinerows="3" locked="False" label="Signer_2.Org.Title" readonly="False" visible="False"><![CDATA[ ]]></Text>
        <Text id="Signer_2.User.Alias" row="0" column="0" columnspan="0" multiline="False" multilinerows="3" locked="False" label="Signer_2.User.Alias" readonly="False" visible="False"><![CDATA[ ]]></Text>
        <Text id="Signer_2.User.Email" row="0" column="0" columnspan="0" multiline="False" multilinerows="3" locked="False" label="Signer_2.User.Email" readonly="False" visible="False"><![CDATA[ ]]></Text>
        <Text id="Signer_2.User.Fax" row="0" column="0" columnspan="0" multiline="False" multilinerows="3" locked="False" label="Signer_2.User.Fax" readonly="False" visible="False"><![CDATA[ ]]></Text>
        <Text id="Signer_2.User.FirstName" row="0" column="0" columnspan="0" multiline="False" multilinerows="3" locked="False" label="Signer_2.User.FirstName" readonly="False" visible="False"><![CDATA[ ]]></Text>
        <Text id="Signer_2.User.Function" row="0" column="0" columnspan="0" multiline="False" multilinerows="3" locked="False" label="Signer_2.User.Function" readonly="False" visible="False"><![CDATA[ ]]></Text>
        <Text id="Signer_2.User.LastName" row="0" column="0" columnspan="0" multiline="False" multilinerows="3" locked="False" label="Signer_2.User.LastName" readonly="False" visible="False"><![CDATA[ ]]></Text>
        <Text id="Signer_2.User.Mobile" row="0" column="0" columnspan="0" multiline="False" multilinerows="3" locked="False" label="Signer_2.User.Mobile" readonly="False" visible="False"><![CDATA[ ]]></Text>
        <Text id="Signer_2.User.OuLev1" row="0" column="0" columnspan="0" multiline="False" multilinerows="3" locked="False" label="Signer_2.User.OuLev1" readonly="False" visible="False"><![CDATA[ ]]></Text>
        <Text id="Signer_2.User.OuLev2" row="0" column="0" columnspan="0" multiline="False" multilinerows="3" locked="False" label="Signer_2.User.OuLev2" readonly="False" visible="False"><![CDATA[ ]]></Text>
        <Text id="Signer_2.User.OuLev3" row="0" column="0" columnspan="0" multiline="False" multilinerows="3" locked="False" label="Signer_2.User.OuLev3" readonly="False" visible="False"><![CDATA[ ]]></Text>
        <Text id="Signer_2.User.OuLev4" row="0" column="0" columnspan="0" multiline="False" multilinerows="3" locked="False" label="Signer_2.User.OuLev4" readonly="False" visible="False"><![CDATA[ ]]></Text>
        <Text id="Signer_2.User.OuMail" row="0" column="0" columnspan="0" multiline="False" multilinerows="3" locked="False" label="Signer_2.User.OuMail" readonly="False" visible="False"><![CDATA[ ]]></Text>
        <Text id="Signer_2.User.OuPhone" row="0" column="0" columnspan="0" multiline="False" multilinerows="3" locked="False" label="Signer_2.User.OuPhone" readonly="False" visible="False"><![CDATA[ ]]></Text>
        <Text id="Signer_2.User.Phone" row="0" column="0" columnspan="0" multiline="False" multilinerows="3" locked="False" label="Signer_2.User.Phone" readonly="False" visible="False"><![CDATA[ ]]></Text>
        <Text id="Signer_2.User.Postal.City" row="0" column="0" columnspan="0" multiline="False" multilinerows="3" locked="False" label="Signer_2.User.Postal.City" readonly="False" visible="False"><![CDATA[ ]]></Text>
        <Text id="Signer_2.User.Postal.POBox" row="0" column="0" columnspan="0" multiline="False" multilinerows="3" locked="False" label="Signer_2.User.Postal.POBox" readonly="False" visible="False"><![CDATA[ ]]></Text>
        <Text id="Signer_2.User.Postal.Street" row="0" column="0" columnspan="0" multiline="False" multilinerows="3" locked="False" label="Signer_2.User.Postal.Street" readonly="False" visible="False"><![CDATA[ ]]></Text>
        <Text id="Signer_2.User.Postal.Zip" row="0" column="0" columnspan="0" multiline="False" multilinerows="3" locked="False" label="Signer_2.User.Postal.Zip" readonly="False" visible="False"><![CDATA[ ]]></Text>
        <Text id="Signer_2.User.PresenceTime" row="0" column="0" columnspan="0" multiline="False" multilinerows="3" locked="False" label="Signer_2.User.PresenceTime" readonly="False" visible="False"><![CDATA[ ]]></Text>
        <Image id="Signer_2.User.Sign" row="0" column="0" columnspan="0" label="Signer_2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2.User.Title" row="0" column="0" columnspan="0" multiline="False" multilinerows="3" locked="False" label="Signer_2.User.Title" readonly="False" visible="False"><![CDATA[ ]]></Text>
        <Text id="Signer_2.User.Url" row="0" column="0" columnspan="0" multiline="False" multilinerows="3" locked="False" label="Signer_2.User.Url" readonly="False" visible="False"><![CDATA[ ]]></Text>
      </Signer_2>
      <Parameter windowwidth="750" windowheight="0" minwindowwidth="0" maxwindowwidth="0" minwindowheight="0" maxwindowheight="0">
        <CheckBox id="DocParam.ChbDirektionAmt" row="1" column="1" columnspan="1" isinputenabled="False" locked="False" label="Direktion / Amt / OE" readonly="False" visible="True">true</CheckBox>
        <Text id="TextDocParam.ChbDirektionAmt" row="0" column="0" columnspan="0" multiline="False" multilinerows="3" locked="False" label="Direktion / Amt / OEtext" readonly="False" visible="False"><![CDATA[Direktion / Amt / OE]]></Text>
        <Text id="DocParam.Organisation" row="0" column="1" columnspan="3" multiline="False" multilinerows="3" locked="False" label="Amt / OE" readonly="False" visible="True"><![CDATA[Volksschulamt]]></Text>
        <Text id="Special.CheckboxGroupViewList" row="0" column="0" columnspan="0" multiline="False" multilinerows="3" locked="False" label="Special.CheckboxGroupViewList" readonly="False" visible="False"><![CDATA[▪ Direktion / Amt / OE]]></Text>
        <Text id="Special.CheckboxGroupViewBox" row="0" column="0" columnspan="0" multiline="False" multilinerows="3" locked="False" label="Special.CheckboxGroupViewBox" readonly="False" visible="False"><![CDATA[⊠]]></Text>
        <Text id="Special.CheckboxGroupViewText" row="0" column="0" columnspan="0" multiline="False" multilinerows="3" locked="False" label="Special.CheckboxGroupViewText" readonly="False" visible="False"><![CDATA[Direktion / Amt / OE]]></Text>
        <Text id="Special.CheckboxGroupViewBoxAndText" row="0" column="0" columnspan="0" multiline="False" multilinerows="3" locked="False" label="Special.CheckboxGroupViewBoxAndText" readonly="False" visible="False"><![CDATA[⊠ Direktion / Amt / OE]]></Text>
      </Parameter>
      <Scripting windowwidth="0" windowheight="0" minwindowwidth="0" maxwindowwidth="0" minwindowheight="0" maxwindowheight="0">
        <Text id="CustomElements.Presentation.Header.Script1" row="0" column="0" columnspan="0" multiline="False" multilinerows="3" locked="False" label="CustomElements.Presentation.Header.Script1" readonly="False" visible="False"><![CDATA[Kanton Zürich
Bildungsdirektion
Volksschulamt]]></Text>
        <Text id="CustomElements.Presentation.Header.Script2" row="0" column="0" columnspan="0" multiline="False" multilinerows="3" locked="False" label="CustomElements.Presentation.Header.Script2" readonly="False" visible="False"><![CDATA[ ]]></Text>
        <Text id="CustomElements.Presentation.Header.Script3" row="0" column="0" columnspan="0" multiline="False" multilinerows="3" locked="False" label="CustomElements.Presentation.Header.Script3" readonly="False" visible="False"><![CDATA[ ]]></Text>
        <Text id="CustomElements.Presentation.Presenter" row="0" column="0" columnspan="0" multiline="False" multilinerows="3" locked="False" label="CustomElements.Presentation.Presenter" readonly="False" visible="False"><![CDATA[ ]]></Text>
        <Text id="CustomElements.Presentation.LocationDate" row="0" column="0" columnspan="0" multiline="False" multilinerows="3" locked="False" label="CustomElements.Presentation.LocationDate" readonly="False" visible="False"><![CDATA[ ]]></Text>
        <Text id="CustomElements.Presentation.Header.Block" row="0" column="0" columnspan="0" multiline="False" multilinerows="3" locked="False" label="CustomElements.Presentation.Header.Block" readonly="False" visible="False"><![CDATA[René Moser]]></Text>
      </Scripting>
    </DataModel>
  </Content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Präsentation-VSA-neu</Template>
  <TotalTime>0</TotalTime>
  <Words>156</Words>
  <Application>Microsoft Macintosh PowerPoint</Application>
  <PresentationFormat>Bildschirmpräsentation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 Black</vt:lpstr>
      <vt:lpstr>Calibri</vt:lpstr>
      <vt:lpstr>ＭＳ Ｐゴシック</vt:lpstr>
      <vt:lpstr>Symbol</vt:lpstr>
      <vt:lpstr>Arial</vt:lpstr>
      <vt:lpstr>Times</vt:lpstr>
      <vt:lpstr>Baudirektion_weiss</vt:lpstr>
      <vt:lpstr>PowerPoint-Präsentation</vt:lpstr>
      <vt:lpstr>Eckpunkte der Informationsveranstaltung</vt:lpstr>
      <vt:lpstr>Schulische Infrastruktur</vt:lpstr>
      <vt:lpstr>Die Beteiligten</vt:lpstr>
      <vt:lpstr>Die Beteiligten</vt:lpstr>
      <vt:lpstr>Ca. 28 SAI-Netze in der CH</vt:lpstr>
      <vt:lpstr>Der Router</vt:lpstr>
      <vt:lpstr>Unterstützung</vt:lpstr>
      <vt:lpstr>Fragen bis jetzt?</vt:lpstr>
      <vt:lpstr>Anmeldung an SAI</vt:lpstr>
      <vt:lpstr>SAI in Zahlen</vt:lpstr>
      <vt:lpstr>„Herausforderungen“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René Moser</dc:creator>
  <cp:keywords/>
  <dc:description/>
  <cp:lastModifiedBy>René Moser</cp:lastModifiedBy>
  <cp:revision>12</cp:revision>
  <dcterms:created xsi:type="dcterms:W3CDTF">2016-03-02T07:10:16Z</dcterms:created>
  <dcterms:modified xsi:type="dcterms:W3CDTF">2016-03-02T09:16:31Z</dcterms:modified>
  <cp:category/>
</cp:coreProperties>
</file>