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  <p:sldMasterId id="2147483712" r:id="rId2"/>
    <p:sldMasterId id="2147483724" r:id="rId3"/>
    <p:sldMasterId id="2147483736" r:id="rId4"/>
    <p:sldMasterId id="2147483748" r:id="rId5"/>
    <p:sldMasterId id="2147483760" r:id="rId6"/>
    <p:sldMasterId id="2147483772" r:id="rId7"/>
    <p:sldMasterId id="2147483784" r:id="rId8"/>
    <p:sldMasterId id="2147483796" r:id="rId9"/>
    <p:sldMasterId id="2147483808" r:id="rId10"/>
  </p:sldMasterIdLst>
  <p:notesMasterIdLst>
    <p:notesMasterId r:id="rId51"/>
  </p:notesMasterIdLst>
  <p:sldIdLst>
    <p:sldId id="267" r:id="rId11"/>
    <p:sldId id="383" r:id="rId12"/>
    <p:sldId id="268" r:id="rId13"/>
    <p:sldId id="353" r:id="rId14"/>
    <p:sldId id="310" r:id="rId15"/>
    <p:sldId id="363" r:id="rId16"/>
    <p:sldId id="373" r:id="rId17"/>
    <p:sldId id="321" r:id="rId18"/>
    <p:sldId id="323" r:id="rId19"/>
    <p:sldId id="324" r:id="rId20"/>
    <p:sldId id="325" r:id="rId21"/>
    <p:sldId id="327" r:id="rId22"/>
    <p:sldId id="369" r:id="rId23"/>
    <p:sldId id="365" r:id="rId24"/>
    <p:sldId id="329" r:id="rId25"/>
    <p:sldId id="338" r:id="rId26"/>
    <p:sldId id="366" r:id="rId27"/>
    <p:sldId id="333" r:id="rId28"/>
    <p:sldId id="367" r:id="rId29"/>
    <p:sldId id="368" r:id="rId30"/>
    <p:sldId id="358" r:id="rId31"/>
    <p:sldId id="370" r:id="rId32"/>
    <p:sldId id="359" r:id="rId33"/>
    <p:sldId id="384" r:id="rId34"/>
    <p:sldId id="380" r:id="rId35"/>
    <p:sldId id="381" r:id="rId36"/>
    <p:sldId id="371" r:id="rId37"/>
    <p:sldId id="374" r:id="rId38"/>
    <p:sldId id="372" r:id="rId39"/>
    <p:sldId id="375" r:id="rId40"/>
    <p:sldId id="376" r:id="rId41"/>
    <p:sldId id="378" r:id="rId42"/>
    <p:sldId id="377" r:id="rId43"/>
    <p:sldId id="379" r:id="rId44"/>
    <p:sldId id="385" r:id="rId45"/>
    <p:sldId id="360" r:id="rId46"/>
    <p:sldId id="345" r:id="rId47"/>
    <p:sldId id="361" r:id="rId48"/>
    <p:sldId id="348" r:id="rId49"/>
    <p:sldId id="362" r:id="rId50"/>
  </p:sldIdLst>
  <p:sldSz cx="9144000" cy="6858000" type="screen4x3"/>
  <p:notesSz cx="6858000" cy="9144000"/>
  <p:defaultTextStyle>
    <a:defPPr>
      <a:defRPr lang="de-CH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9900"/>
    <a:srgbClr val="004C99"/>
    <a:srgbClr val="CC0099"/>
    <a:srgbClr val="FF80CC"/>
    <a:srgbClr val="C0FF80"/>
    <a:srgbClr val="FFD980"/>
    <a:srgbClr val="80D9FF"/>
    <a:srgbClr val="994C00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93" autoAdjust="0"/>
    <p:restoredTop sz="94737" autoAdjust="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smtClean="0"/>
              <a:t>Mastertextformat bearbeiten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849D7D22-AF95-421D-A3D4-D61CFE78805A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473496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684213"/>
            <a:ext cx="4575175" cy="3432175"/>
          </a:xfrm>
          <a:ln/>
        </p:spPr>
      </p:sp>
      <p:sp>
        <p:nvSpPr>
          <p:cNvPr id="3481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dirty="0" smtClean="0">
              <a:latin typeface="Times" charset="0"/>
            </a:endParaRPr>
          </a:p>
        </p:txBody>
      </p:sp>
      <p:sp>
        <p:nvSpPr>
          <p:cNvPr id="3482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AAA50C2C-BEF8-4AC6-8E6E-CF870213D62E}" type="slidenum">
              <a:rPr lang="de-CH" sz="1200" smtClean="0"/>
              <a:pPr/>
              <a:t>8</a:t>
            </a:fld>
            <a:endParaRPr lang="de-CH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D7D22-AF95-421D-A3D4-D61CFE78805A}" type="slidenum">
              <a:rPr lang="de-CH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596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D7D22-AF95-421D-A3D4-D61CFE78805A}" type="slidenum">
              <a:rPr lang="de-CH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761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%12Amtl&#246;weZH_12mm.jpg%20%20%20%20%20%20%20%20%20%20%20%20%20%20%20%20%20%20%20%20%20%20%20%20%20%20%20%20%20%20%20%20%20%20%20%20%20%20%20%20%20%20%20%20%2000073B2E%0cMacintosh%20HD%20%20%20%20%20%20%20%20%20%20%20%20%20%20%20%20%20%20%20B4112A5C: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%12Amtl&#246;weZH_12mm.jpg%20%20%20%20%20%20%20%20%20%20%20%20%20%20%20%20%20%20%20%20%20%20%20%20%20%20%20%20%20%20%20%20%20%20%20%20%20%20%20%20%20%20%20%20%2000073B2E%0cMacintosh%20HD%20%20%20%20%20%20%20%20%20%20%20%20%20%20%20%20%20%20%20B4112A5C: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2.jpeg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%12Amtl&#246;weZH_12mm.jpg%20%20%20%20%20%20%20%20%20%20%20%20%20%20%20%20%20%20%20%20%20%20%20%20%20%20%20%20%20%20%20%20%20%20%20%20%20%20%20%20%20%20%20%20%2000073B2E%0cMacintosh%20HD%20%20%20%20%20%20%20%20%20%20%20%20%20%20%20%20%20%20%20B4112A5C: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%12Amtl&#246;weZH_12mm.jpg%20%20%20%20%20%20%20%20%20%20%20%20%20%20%20%20%20%20%20%20%20%20%20%20%20%20%20%20%20%20%20%20%20%20%20%20%20%20%20%20%20%20%20%20%2000073B2E%0cMacintosh%20HD%20%20%20%20%20%20%20%20%20%20%20%20%20%20%20%20%20%20%20B4112A5C: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%12Amtl&#246;weZH_12mm.jpg%20%20%20%20%20%20%20%20%20%20%20%20%20%20%20%20%20%20%20%20%20%20%20%20%20%20%20%20%20%20%20%20%20%20%20%20%20%20%20%20%20%20%20%20%2000073B2E%0cMacintosh%20HD%20%20%20%20%20%20%20%20%20%20%20%20%20%20%20%20%20%20%20B4112A5C: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%12Amtl&#246;weZH_12mm.jpg%20%20%20%20%20%20%20%20%20%20%20%20%20%20%20%20%20%20%20%20%20%20%20%20%20%20%20%20%20%20%20%20%20%20%20%20%20%20%20%20%20%20%20%20%2000073B2E%0cMacintosh%20HD%20%20%20%20%20%20%20%20%20%20%20%20%20%20%20%20%20%20%20B4112A5C: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%12Amtl&#246;weZH_12mm.jpg%20%20%20%20%20%20%20%20%20%20%20%20%20%20%20%20%20%20%20%20%20%20%20%20%20%20%20%20%20%20%20%20%20%20%20%20%20%20%20%20%20%20%20%20%2000073B2E%0cMacintosh%20HD%20%20%20%20%20%20%20%20%20%20%20%20%20%20%20%20%20%20%20B4112A5C: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jpe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%12Amtl&#246;weZH_12mm.jpg%20%20%20%20%20%20%20%20%20%20%20%20%20%20%20%20%20%20%20%20%20%20%20%20%20%20%20%20%20%20%20%20%20%20%20%20%20%20%20%20%20%20%20%20%2000073B2E%0cMacintosh%20HD%20%20%20%20%20%20%20%20%20%20%20%20%20%20%20%20%20%20%20B4112A5C: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jpe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%12Amtl&#246;weZH_12mm.jpg%20%20%20%20%20%20%20%20%20%20%20%20%20%20%20%20%20%20%20%20%20%20%20%20%20%20%20%20%20%20%20%20%20%20%20%20%20%20%20%20%20%20%20%20%2000073B2E%0cMacintosh%20HD%20%20%20%20%20%20%20%20%20%20%20%20%20%20%20%20%20%20%20B4112A5C: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.jpe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%12Amtl&#246;weZH_12mm.jpg%20%20%20%20%20%20%20%20%20%20%20%20%20%20%20%20%20%20%20%20%20%20%20%20%20%20%20%20%20%20%20%20%20%20%20%20%20%20%20%20%20%20%20%20%2000073B2E%0cMacintosh%20HD%20%20%20%20%20%20%20%20%20%20%20%20%20%20%20%20%20%20%20B4112A5C: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0" y="0"/>
            <a:ext cx="9213850" cy="6858000"/>
          </a:xfrm>
          <a:prstGeom prst="rect">
            <a:avLst/>
          </a:prstGeom>
          <a:solidFill>
            <a:srgbClr val="004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de-DE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213850" cy="160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de-DE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381000" y="749300"/>
            <a:ext cx="431800" cy="0"/>
          </a:xfrm>
          <a:prstGeom prst="line">
            <a:avLst/>
          </a:prstGeom>
          <a:noFill/>
          <a:ln w="2882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381000" y="17526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81000" y="35814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381000" y="41910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381000" y="37338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381000" y="38862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381000" y="40386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381000" y="48006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381000" y="43434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381000" y="44958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381000" y="46482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381000" y="54102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381000" y="49530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381000" y="51054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381000" y="52578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381000" y="62484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381000" y="6369050"/>
            <a:ext cx="19812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0" hangingPunct="0">
              <a:defRPr/>
            </a:pPr>
            <a:r>
              <a:rPr lang="de-CH" altLang="de-CH" sz="900">
                <a:solidFill>
                  <a:schemeClr val="bg1"/>
                </a:solidFill>
                <a:latin typeface="Arial" charset="0"/>
              </a:rPr>
              <a:t>Volksschulamt Kanton Zürich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2514600" y="6369050"/>
            <a:ext cx="19812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0" hangingPunct="0">
              <a:defRPr/>
            </a:pPr>
            <a:r>
              <a:rPr lang="de-CH" altLang="de-CH" sz="900">
                <a:solidFill>
                  <a:schemeClr val="bg1"/>
                </a:solidFill>
                <a:latin typeface="Arial" charset="0"/>
              </a:rPr>
              <a:t>Walchestrasse 21, Postfach </a:t>
            </a:r>
          </a:p>
          <a:p>
            <a:pPr eaLnBrk="0" hangingPunct="0">
              <a:defRPr/>
            </a:pPr>
            <a:r>
              <a:rPr lang="de-CH" altLang="de-CH" sz="900">
                <a:solidFill>
                  <a:schemeClr val="bg1"/>
                </a:solidFill>
                <a:latin typeface="Arial" charset="0"/>
              </a:rPr>
              <a:t>8090 Zürich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648200" y="6369050"/>
            <a:ext cx="19812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0" hangingPunct="0">
              <a:defRPr/>
            </a:pPr>
            <a:endParaRPr lang="de-CH" altLang="de-CH" sz="1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5" name="Line 28"/>
          <p:cNvSpPr>
            <a:spLocks noChangeShapeType="1"/>
          </p:cNvSpPr>
          <p:nvPr/>
        </p:nvSpPr>
        <p:spPr bwMode="auto">
          <a:xfrm>
            <a:off x="381000" y="749300"/>
            <a:ext cx="431800" cy="0"/>
          </a:xfrm>
          <a:prstGeom prst="line">
            <a:avLst/>
          </a:prstGeom>
          <a:noFill/>
          <a:ln w="2882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6" name="Line 29"/>
          <p:cNvSpPr>
            <a:spLocks noChangeShapeType="1"/>
          </p:cNvSpPr>
          <p:nvPr/>
        </p:nvSpPr>
        <p:spPr bwMode="auto">
          <a:xfrm>
            <a:off x="381000" y="17526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7" name="Line 30"/>
          <p:cNvSpPr>
            <a:spLocks noChangeShapeType="1"/>
          </p:cNvSpPr>
          <p:nvPr/>
        </p:nvSpPr>
        <p:spPr bwMode="auto">
          <a:xfrm>
            <a:off x="381000" y="35814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8" name="Line 31"/>
          <p:cNvSpPr>
            <a:spLocks noChangeShapeType="1"/>
          </p:cNvSpPr>
          <p:nvPr/>
        </p:nvSpPr>
        <p:spPr bwMode="auto">
          <a:xfrm>
            <a:off x="381000" y="41910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9" name="Line 32"/>
          <p:cNvSpPr>
            <a:spLocks noChangeShapeType="1"/>
          </p:cNvSpPr>
          <p:nvPr/>
        </p:nvSpPr>
        <p:spPr bwMode="auto">
          <a:xfrm>
            <a:off x="381000" y="37338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30" name="Line 33"/>
          <p:cNvSpPr>
            <a:spLocks noChangeShapeType="1"/>
          </p:cNvSpPr>
          <p:nvPr/>
        </p:nvSpPr>
        <p:spPr bwMode="auto">
          <a:xfrm>
            <a:off x="381000" y="38862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31" name="Line 34"/>
          <p:cNvSpPr>
            <a:spLocks noChangeShapeType="1"/>
          </p:cNvSpPr>
          <p:nvPr/>
        </p:nvSpPr>
        <p:spPr bwMode="auto">
          <a:xfrm>
            <a:off x="381000" y="40386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>
            <a:off x="381000" y="48006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33" name="Line 36"/>
          <p:cNvSpPr>
            <a:spLocks noChangeShapeType="1"/>
          </p:cNvSpPr>
          <p:nvPr/>
        </p:nvSpPr>
        <p:spPr bwMode="auto">
          <a:xfrm>
            <a:off x="381000" y="43434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34" name="Line 37"/>
          <p:cNvSpPr>
            <a:spLocks noChangeShapeType="1"/>
          </p:cNvSpPr>
          <p:nvPr/>
        </p:nvSpPr>
        <p:spPr bwMode="auto">
          <a:xfrm>
            <a:off x="381000" y="44958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35" name="Line 38"/>
          <p:cNvSpPr>
            <a:spLocks noChangeShapeType="1"/>
          </p:cNvSpPr>
          <p:nvPr/>
        </p:nvSpPr>
        <p:spPr bwMode="auto">
          <a:xfrm>
            <a:off x="381000" y="46482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36" name="Line 39"/>
          <p:cNvSpPr>
            <a:spLocks noChangeShapeType="1"/>
          </p:cNvSpPr>
          <p:nvPr/>
        </p:nvSpPr>
        <p:spPr bwMode="auto">
          <a:xfrm>
            <a:off x="381000" y="54102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81000" y="49530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38" name="Line 41"/>
          <p:cNvSpPr>
            <a:spLocks noChangeShapeType="1"/>
          </p:cNvSpPr>
          <p:nvPr/>
        </p:nvSpPr>
        <p:spPr bwMode="auto">
          <a:xfrm>
            <a:off x="381000" y="51054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39" name="Line 42"/>
          <p:cNvSpPr>
            <a:spLocks noChangeShapeType="1"/>
          </p:cNvSpPr>
          <p:nvPr/>
        </p:nvSpPr>
        <p:spPr bwMode="auto">
          <a:xfrm>
            <a:off x="381000" y="52578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40" name="Line 43"/>
          <p:cNvSpPr>
            <a:spLocks noChangeShapeType="1"/>
          </p:cNvSpPr>
          <p:nvPr/>
        </p:nvSpPr>
        <p:spPr bwMode="auto">
          <a:xfrm>
            <a:off x="381000" y="62484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41" name="Text Box 46"/>
          <p:cNvSpPr txBox="1">
            <a:spLocks noChangeArrowheads="1"/>
          </p:cNvSpPr>
          <p:nvPr/>
        </p:nvSpPr>
        <p:spPr bwMode="auto">
          <a:xfrm>
            <a:off x="4648200" y="6369050"/>
            <a:ext cx="19812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0" hangingPunct="0">
              <a:defRPr/>
            </a:pPr>
            <a:endParaRPr lang="de-CH" altLang="de-CH" sz="140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42" name="Picture 55" descr="AmtlöweZH_12mm.jpg                                             00073B2EMacintosh HD                   B4112A5C: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271463"/>
            <a:ext cx="4365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58" descr="BDZH_VSA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0097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1752600"/>
            <a:ext cx="8382000" cy="990600"/>
          </a:xfrm>
        </p:spPr>
        <p:txBody>
          <a:bodyPr/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altLang="de-CH" noProof="0" smtClean="0"/>
              <a:t>Titelmasterformat durch Klicken bearbeiten</a:t>
            </a:r>
            <a:endParaRPr lang="de-CH" altLang="de-CH" noProof="0" smtClean="0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863850"/>
            <a:ext cx="8382000" cy="4572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altLang="de-CH" noProof="0" smtClean="0"/>
              <a:t>Formatvorlage des Untertitelmasters durch Klicken bearbeiten</a:t>
            </a:r>
            <a:endParaRPr lang="de-CH" altLang="de-CH" noProof="0" smtClean="0"/>
          </a:p>
        </p:txBody>
      </p:sp>
    </p:spTree>
    <p:extLst>
      <p:ext uri="{BB962C8B-B14F-4D97-AF65-F5344CB8AC3E}">
        <p14:creationId xmlns:p14="http://schemas.microsoft.com/office/powerpoint/2010/main" val="21825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Seite </a:t>
            </a:r>
            <a:fld id="{E0232A51-8117-43D3-BB97-A2C22E98CACA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53E9B-893F-432D-A907-C8C89C477A1B}" type="datetime4">
              <a:rPr lang="de-CH"/>
              <a:pPr>
                <a:defRPr/>
              </a:pPr>
              <a:t>18. September 2013</a:t>
            </a:fld>
            <a:endParaRPr lang="de-CH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76236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0" y="0"/>
            <a:ext cx="9213850" cy="6858000"/>
          </a:xfrm>
          <a:prstGeom prst="rect">
            <a:avLst/>
          </a:prstGeom>
          <a:solidFill>
            <a:srgbClr val="004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213850" cy="160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381000" y="749300"/>
            <a:ext cx="431800" cy="0"/>
          </a:xfrm>
          <a:prstGeom prst="line">
            <a:avLst/>
          </a:prstGeom>
          <a:noFill/>
          <a:ln w="2882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381000" y="17526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81000" y="35814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381000" y="41910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381000" y="37338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381000" y="38862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381000" y="40386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381000" y="48006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381000" y="43434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381000" y="44958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381000" y="46482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381000" y="54102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381000" y="49530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381000" y="51054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381000" y="52578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381000" y="62484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381000" y="6369050"/>
            <a:ext cx="19812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0" hangingPunct="0">
              <a:defRPr/>
            </a:pPr>
            <a:r>
              <a:rPr lang="de-CH" altLang="de-CH" sz="900">
                <a:solidFill>
                  <a:srgbClr val="FFFFFF"/>
                </a:solidFill>
                <a:latin typeface="Arial" charset="0"/>
              </a:rPr>
              <a:t>Volksschulamt Kanton Zürich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2514600" y="6369050"/>
            <a:ext cx="19812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0" hangingPunct="0">
              <a:defRPr/>
            </a:pPr>
            <a:r>
              <a:rPr lang="de-CH" altLang="de-CH" sz="900">
                <a:solidFill>
                  <a:srgbClr val="FFFFFF"/>
                </a:solidFill>
                <a:latin typeface="Arial" charset="0"/>
              </a:rPr>
              <a:t>Walchestrasse 21, Postfach </a:t>
            </a:r>
          </a:p>
          <a:p>
            <a:pPr eaLnBrk="0" hangingPunct="0">
              <a:defRPr/>
            </a:pPr>
            <a:r>
              <a:rPr lang="de-CH" altLang="de-CH" sz="900">
                <a:solidFill>
                  <a:srgbClr val="FFFFFF"/>
                </a:solidFill>
                <a:latin typeface="Arial" charset="0"/>
              </a:rPr>
              <a:t>8090 Zürich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648200" y="6369050"/>
            <a:ext cx="19812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0" hangingPunct="0">
              <a:defRPr/>
            </a:pPr>
            <a:endParaRPr lang="de-CH" altLang="de-CH" sz="1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5" name="Line 28"/>
          <p:cNvSpPr>
            <a:spLocks noChangeShapeType="1"/>
          </p:cNvSpPr>
          <p:nvPr/>
        </p:nvSpPr>
        <p:spPr bwMode="auto">
          <a:xfrm>
            <a:off x="381000" y="749300"/>
            <a:ext cx="431800" cy="0"/>
          </a:xfrm>
          <a:prstGeom prst="line">
            <a:avLst/>
          </a:prstGeom>
          <a:noFill/>
          <a:ln w="2882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26" name="Line 29"/>
          <p:cNvSpPr>
            <a:spLocks noChangeShapeType="1"/>
          </p:cNvSpPr>
          <p:nvPr/>
        </p:nvSpPr>
        <p:spPr bwMode="auto">
          <a:xfrm>
            <a:off x="381000" y="17526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27" name="Line 30"/>
          <p:cNvSpPr>
            <a:spLocks noChangeShapeType="1"/>
          </p:cNvSpPr>
          <p:nvPr/>
        </p:nvSpPr>
        <p:spPr bwMode="auto">
          <a:xfrm>
            <a:off x="381000" y="35814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28" name="Line 31"/>
          <p:cNvSpPr>
            <a:spLocks noChangeShapeType="1"/>
          </p:cNvSpPr>
          <p:nvPr/>
        </p:nvSpPr>
        <p:spPr bwMode="auto">
          <a:xfrm>
            <a:off x="381000" y="41910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29" name="Line 32"/>
          <p:cNvSpPr>
            <a:spLocks noChangeShapeType="1"/>
          </p:cNvSpPr>
          <p:nvPr/>
        </p:nvSpPr>
        <p:spPr bwMode="auto">
          <a:xfrm>
            <a:off x="381000" y="37338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0" name="Line 33"/>
          <p:cNvSpPr>
            <a:spLocks noChangeShapeType="1"/>
          </p:cNvSpPr>
          <p:nvPr/>
        </p:nvSpPr>
        <p:spPr bwMode="auto">
          <a:xfrm>
            <a:off x="381000" y="38862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1" name="Line 34"/>
          <p:cNvSpPr>
            <a:spLocks noChangeShapeType="1"/>
          </p:cNvSpPr>
          <p:nvPr/>
        </p:nvSpPr>
        <p:spPr bwMode="auto">
          <a:xfrm>
            <a:off x="381000" y="40386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>
            <a:off x="381000" y="48006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3" name="Line 36"/>
          <p:cNvSpPr>
            <a:spLocks noChangeShapeType="1"/>
          </p:cNvSpPr>
          <p:nvPr/>
        </p:nvSpPr>
        <p:spPr bwMode="auto">
          <a:xfrm>
            <a:off x="381000" y="43434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4" name="Line 37"/>
          <p:cNvSpPr>
            <a:spLocks noChangeShapeType="1"/>
          </p:cNvSpPr>
          <p:nvPr/>
        </p:nvSpPr>
        <p:spPr bwMode="auto">
          <a:xfrm>
            <a:off x="381000" y="44958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5" name="Line 38"/>
          <p:cNvSpPr>
            <a:spLocks noChangeShapeType="1"/>
          </p:cNvSpPr>
          <p:nvPr/>
        </p:nvSpPr>
        <p:spPr bwMode="auto">
          <a:xfrm>
            <a:off x="381000" y="46482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6" name="Line 39"/>
          <p:cNvSpPr>
            <a:spLocks noChangeShapeType="1"/>
          </p:cNvSpPr>
          <p:nvPr/>
        </p:nvSpPr>
        <p:spPr bwMode="auto">
          <a:xfrm>
            <a:off x="381000" y="54102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81000" y="49530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8" name="Line 41"/>
          <p:cNvSpPr>
            <a:spLocks noChangeShapeType="1"/>
          </p:cNvSpPr>
          <p:nvPr/>
        </p:nvSpPr>
        <p:spPr bwMode="auto">
          <a:xfrm>
            <a:off x="381000" y="51054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9" name="Line 42"/>
          <p:cNvSpPr>
            <a:spLocks noChangeShapeType="1"/>
          </p:cNvSpPr>
          <p:nvPr/>
        </p:nvSpPr>
        <p:spPr bwMode="auto">
          <a:xfrm>
            <a:off x="381000" y="52578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40" name="Line 43"/>
          <p:cNvSpPr>
            <a:spLocks noChangeShapeType="1"/>
          </p:cNvSpPr>
          <p:nvPr/>
        </p:nvSpPr>
        <p:spPr bwMode="auto">
          <a:xfrm>
            <a:off x="381000" y="62484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41" name="Text Box 46"/>
          <p:cNvSpPr txBox="1">
            <a:spLocks noChangeArrowheads="1"/>
          </p:cNvSpPr>
          <p:nvPr/>
        </p:nvSpPr>
        <p:spPr bwMode="auto">
          <a:xfrm>
            <a:off x="4648200" y="6369050"/>
            <a:ext cx="19812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0" hangingPunct="0">
              <a:defRPr/>
            </a:pPr>
            <a:endParaRPr lang="de-CH" altLang="de-CH" sz="140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2" name="Picture 55" descr="AmtlöweZH_12mm.jpg                                             00073B2EMacintosh HD                   B4112A5C: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271463"/>
            <a:ext cx="4365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58" descr="BDZH_VSA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0097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1752600"/>
            <a:ext cx="8382000" cy="990600"/>
          </a:xfrm>
        </p:spPr>
        <p:txBody>
          <a:bodyPr/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altLang="de-CH" noProof="0" smtClean="0"/>
              <a:t>Titelmasterformat durch Klicken bearbeiten</a:t>
            </a:r>
            <a:endParaRPr lang="de-CH" altLang="de-CH" noProof="0" smtClean="0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863850"/>
            <a:ext cx="8382000" cy="4572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altLang="de-CH" noProof="0" smtClean="0"/>
              <a:t>Formatvorlage des Untertitelmasters durch Klicken bearbeiten</a:t>
            </a:r>
            <a:endParaRPr lang="de-CH" altLang="de-CH" noProof="0" smtClean="0"/>
          </a:p>
        </p:txBody>
      </p:sp>
    </p:spTree>
    <p:extLst>
      <p:ext uri="{BB962C8B-B14F-4D97-AF65-F5344CB8AC3E}">
        <p14:creationId xmlns:p14="http://schemas.microsoft.com/office/powerpoint/2010/main" val="155763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F620217F-182C-4527-8D30-319F021928FD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F22CB-CDFA-4D16-9A60-BD6DA20E63B8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80215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425CBD4E-B7E1-4CCF-815A-011DA7B8B6DF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50E9C-3408-4898-8808-89C277F488AD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415011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81000" y="2014538"/>
            <a:ext cx="4114800" cy="370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014538"/>
            <a:ext cx="4114800" cy="370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988854DD-EE60-49D4-B36C-1F8A509C85C4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D7FFA-AEE5-495F-B9C3-2C128971042F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221264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66556E37-947B-4F2C-92EA-EF2B1F548074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8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CDA70-9106-45B2-8E4E-AF2DF84EEC0D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9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204736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DC9DEB63-E0D2-4E05-85D5-EAF1A15DE7E7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53C69-A89D-4CDD-B4B4-4E29207A2058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418934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0FC37CAB-A1D0-42BC-810D-E6C7BB7A2FBA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9284F-20AA-4E40-8877-A7006F7F6BA4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61197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E2EA2E0F-A711-4835-B72B-3023D6CE507E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3B98F-FEA2-4231-A9A8-7B134E933CAD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209481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E76031E8-3A9E-4DB6-B105-17711212C67F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5A201-2BBE-4590-9E21-8B7BB0909237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365448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E0232A51-8117-43D3-BB97-A2C22E98CACA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53E9B-893F-432D-A907-C8C89C477A1B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378043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67500" y="762000"/>
            <a:ext cx="2095500" cy="4953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81000" y="762000"/>
            <a:ext cx="6134100" cy="49530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Seite </a:t>
            </a:r>
            <a:fld id="{49A5E7AB-2EC6-449F-9788-E362C47EFFC4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AE32E-5D2C-4A3A-887D-86B462D1F674}" type="datetime4">
              <a:rPr lang="de-CH"/>
              <a:pPr>
                <a:defRPr/>
              </a:pPr>
              <a:t>18. September 2013</a:t>
            </a:fld>
            <a:endParaRPr lang="de-CH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879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67500" y="762000"/>
            <a:ext cx="2095500" cy="4953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81000" y="762000"/>
            <a:ext cx="6134100" cy="49530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49A5E7AB-2EC6-449F-9788-E362C47EFFC4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AE32E-5D2C-4A3A-887D-86B462D1F674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104775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0" y="0"/>
            <a:ext cx="9213850" cy="6858000"/>
          </a:xfrm>
          <a:prstGeom prst="rect">
            <a:avLst/>
          </a:prstGeom>
          <a:solidFill>
            <a:srgbClr val="004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213850" cy="160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381000" y="749300"/>
            <a:ext cx="431800" cy="0"/>
          </a:xfrm>
          <a:prstGeom prst="line">
            <a:avLst/>
          </a:prstGeom>
          <a:noFill/>
          <a:ln w="2882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381000" y="17526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81000" y="35814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381000" y="41910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381000" y="37338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381000" y="38862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381000" y="40386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381000" y="48006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381000" y="43434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381000" y="44958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381000" y="46482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381000" y="54102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381000" y="49530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381000" y="51054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381000" y="52578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381000" y="62484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381000" y="6369050"/>
            <a:ext cx="19812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0" hangingPunct="0">
              <a:defRPr/>
            </a:pPr>
            <a:r>
              <a:rPr lang="de-CH" altLang="de-CH" sz="900">
                <a:solidFill>
                  <a:srgbClr val="FFFFFF"/>
                </a:solidFill>
                <a:latin typeface="Arial" charset="0"/>
              </a:rPr>
              <a:t>Volksschulamt Kanton Zürich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2514600" y="6369050"/>
            <a:ext cx="19812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0" hangingPunct="0">
              <a:defRPr/>
            </a:pPr>
            <a:r>
              <a:rPr lang="de-CH" altLang="de-CH" sz="900">
                <a:solidFill>
                  <a:srgbClr val="FFFFFF"/>
                </a:solidFill>
                <a:latin typeface="Arial" charset="0"/>
              </a:rPr>
              <a:t>Walchestrasse 21, Postfach </a:t>
            </a:r>
          </a:p>
          <a:p>
            <a:pPr eaLnBrk="0" hangingPunct="0">
              <a:defRPr/>
            </a:pPr>
            <a:r>
              <a:rPr lang="de-CH" altLang="de-CH" sz="900">
                <a:solidFill>
                  <a:srgbClr val="FFFFFF"/>
                </a:solidFill>
                <a:latin typeface="Arial" charset="0"/>
              </a:rPr>
              <a:t>8090 Zürich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648200" y="6369050"/>
            <a:ext cx="19812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0" hangingPunct="0">
              <a:defRPr/>
            </a:pPr>
            <a:endParaRPr lang="de-CH" altLang="de-CH" sz="1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5" name="Line 28"/>
          <p:cNvSpPr>
            <a:spLocks noChangeShapeType="1"/>
          </p:cNvSpPr>
          <p:nvPr/>
        </p:nvSpPr>
        <p:spPr bwMode="auto">
          <a:xfrm>
            <a:off x="381000" y="749300"/>
            <a:ext cx="431800" cy="0"/>
          </a:xfrm>
          <a:prstGeom prst="line">
            <a:avLst/>
          </a:prstGeom>
          <a:noFill/>
          <a:ln w="2882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26" name="Line 29"/>
          <p:cNvSpPr>
            <a:spLocks noChangeShapeType="1"/>
          </p:cNvSpPr>
          <p:nvPr/>
        </p:nvSpPr>
        <p:spPr bwMode="auto">
          <a:xfrm>
            <a:off x="381000" y="17526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27" name="Line 30"/>
          <p:cNvSpPr>
            <a:spLocks noChangeShapeType="1"/>
          </p:cNvSpPr>
          <p:nvPr/>
        </p:nvSpPr>
        <p:spPr bwMode="auto">
          <a:xfrm>
            <a:off x="381000" y="35814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28" name="Line 31"/>
          <p:cNvSpPr>
            <a:spLocks noChangeShapeType="1"/>
          </p:cNvSpPr>
          <p:nvPr/>
        </p:nvSpPr>
        <p:spPr bwMode="auto">
          <a:xfrm>
            <a:off x="381000" y="41910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29" name="Line 32"/>
          <p:cNvSpPr>
            <a:spLocks noChangeShapeType="1"/>
          </p:cNvSpPr>
          <p:nvPr/>
        </p:nvSpPr>
        <p:spPr bwMode="auto">
          <a:xfrm>
            <a:off x="381000" y="37338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0" name="Line 33"/>
          <p:cNvSpPr>
            <a:spLocks noChangeShapeType="1"/>
          </p:cNvSpPr>
          <p:nvPr/>
        </p:nvSpPr>
        <p:spPr bwMode="auto">
          <a:xfrm>
            <a:off x="381000" y="38862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1" name="Line 34"/>
          <p:cNvSpPr>
            <a:spLocks noChangeShapeType="1"/>
          </p:cNvSpPr>
          <p:nvPr/>
        </p:nvSpPr>
        <p:spPr bwMode="auto">
          <a:xfrm>
            <a:off x="381000" y="40386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>
            <a:off x="381000" y="48006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3" name="Line 36"/>
          <p:cNvSpPr>
            <a:spLocks noChangeShapeType="1"/>
          </p:cNvSpPr>
          <p:nvPr/>
        </p:nvSpPr>
        <p:spPr bwMode="auto">
          <a:xfrm>
            <a:off x="381000" y="43434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4" name="Line 37"/>
          <p:cNvSpPr>
            <a:spLocks noChangeShapeType="1"/>
          </p:cNvSpPr>
          <p:nvPr/>
        </p:nvSpPr>
        <p:spPr bwMode="auto">
          <a:xfrm>
            <a:off x="381000" y="44958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5" name="Line 38"/>
          <p:cNvSpPr>
            <a:spLocks noChangeShapeType="1"/>
          </p:cNvSpPr>
          <p:nvPr/>
        </p:nvSpPr>
        <p:spPr bwMode="auto">
          <a:xfrm>
            <a:off x="381000" y="46482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6" name="Line 39"/>
          <p:cNvSpPr>
            <a:spLocks noChangeShapeType="1"/>
          </p:cNvSpPr>
          <p:nvPr/>
        </p:nvSpPr>
        <p:spPr bwMode="auto">
          <a:xfrm>
            <a:off x="381000" y="54102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81000" y="49530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8" name="Line 41"/>
          <p:cNvSpPr>
            <a:spLocks noChangeShapeType="1"/>
          </p:cNvSpPr>
          <p:nvPr/>
        </p:nvSpPr>
        <p:spPr bwMode="auto">
          <a:xfrm>
            <a:off x="381000" y="51054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9" name="Line 42"/>
          <p:cNvSpPr>
            <a:spLocks noChangeShapeType="1"/>
          </p:cNvSpPr>
          <p:nvPr/>
        </p:nvSpPr>
        <p:spPr bwMode="auto">
          <a:xfrm>
            <a:off x="381000" y="52578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40" name="Line 43"/>
          <p:cNvSpPr>
            <a:spLocks noChangeShapeType="1"/>
          </p:cNvSpPr>
          <p:nvPr/>
        </p:nvSpPr>
        <p:spPr bwMode="auto">
          <a:xfrm>
            <a:off x="381000" y="62484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41" name="Text Box 46"/>
          <p:cNvSpPr txBox="1">
            <a:spLocks noChangeArrowheads="1"/>
          </p:cNvSpPr>
          <p:nvPr/>
        </p:nvSpPr>
        <p:spPr bwMode="auto">
          <a:xfrm>
            <a:off x="4648200" y="6369050"/>
            <a:ext cx="19812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0" hangingPunct="0">
              <a:defRPr/>
            </a:pPr>
            <a:endParaRPr lang="de-CH" altLang="de-CH" sz="140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2" name="Picture 55" descr="AmtlöweZH_12mm.jpg                                             00073B2EMacintosh HD                   B4112A5C: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271463"/>
            <a:ext cx="4365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58" descr="BDZH_VSA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0097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1752600"/>
            <a:ext cx="8382000" cy="990600"/>
          </a:xfrm>
        </p:spPr>
        <p:txBody>
          <a:bodyPr/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altLang="de-CH" noProof="0" smtClean="0"/>
              <a:t>Titelmasterformat durch Klicken bearbeiten</a:t>
            </a:r>
            <a:endParaRPr lang="de-CH" altLang="de-CH" noProof="0" smtClean="0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863850"/>
            <a:ext cx="8382000" cy="4572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altLang="de-CH" noProof="0" smtClean="0"/>
              <a:t>Formatvorlage des Untertitelmasters durch Klicken bearbeiten</a:t>
            </a:r>
            <a:endParaRPr lang="de-CH" altLang="de-CH" noProof="0" smtClean="0"/>
          </a:p>
        </p:txBody>
      </p:sp>
    </p:spTree>
    <p:extLst>
      <p:ext uri="{BB962C8B-B14F-4D97-AF65-F5344CB8AC3E}">
        <p14:creationId xmlns:p14="http://schemas.microsoft.com/office/powerpoint/2010/main" val="289721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F620217F-182C-4527-8D30-319F021928FD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F22CB-CDFA-4D16-9A60-BD6DA20E63B8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28956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425CBD4E-B7E1-4CCF-815A-011DA7B8B6DF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50E9C-3408-4898-8808-89C277F488AD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88318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81000" y="2014538"/>
            <a:ext cx="4114800" cy="370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014538"/>
            <a:ext cx="4114800" cy="370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988854DD-EE60-49D4-B36C-1F8A509C85C4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D7FFA-AEE5-495F-B9C3-2C128971042F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146163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66556E37-947B-4F2C-92EA-EF2B1F548074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8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CDA70-9106-45B2-8E4E-AF2DF84EEC0D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9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313296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DC9DEB63-E0D2-4E05-85D5-EAF1A15DE7E7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53C69-A89D-4CDD-B4B4-4E29207A2058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329620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0FC37CAB-A1D0-42BC-810D-E6C7BB7A2FBA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9284F-20AA-4E40-8877-A7006F7F6BA4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139224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E2EA2E0F-A711-4835-B72B-3023D6CE507E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3B98F-FEA2-4231-A9A8-7B134E933CAD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412493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Seite </a:t>
            </a:r>
            <a:fld id="{F620217F-182C-4527-8D30-319F021928FD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F22CB-CDFA-4D16-9A60-BD6DA20E63B8}" type="datetime4">
              <a:rPr lang="de-CH"/>
              <a:pPr>
                <a:defRPr/>
              </a:pPr>
              <a:t>18. September 2013</a:t>
            </a:fld>
            <a:endParaRPr lang="de-CH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262821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E76031E8-3A9E-4DB6-B105-17711212C67F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5A201-2BBE-4590-9E21-8B7BB0909237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350083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E0232A51-8117-43D3-BB97-A2C22E98CACA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53E9B-893F-432D-A907-C8C89C477A1B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139317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67500" y="762000"/>
            <a:ext cx="2095500" cy="4953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81000" y="762000"/>
            <a:ext cx="6134100" cy="49530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49A5E7AB-2EC6-449F-9788-E362C47EFFC4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AE32E-5D2C-4A3A-887D-86B462D1F674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191346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0" y="0"/>
            <a:ext cx="9213850" cy="6858000"/>
          </a:xfrm>
          <a:prstGeom prst="rect">
            <a:avLst/>
          </a:prstGeom>
          <a:solidFill>
            <a:srgbClr val="004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213850" cy="160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381000" y="749300"/>
            <a:ext cx="431800" cy="0"/>
          </a:xfrm>
          <a:prstGeom prst="line">
            <a:avLst/>
          </a:prstGeom>
          <a:noFill/>
          <a:ln w="2882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381000" y="17526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81000" y="35814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381000" y="41910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381000" y="37338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381000" y="38862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381000" y="40386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381000" y="48006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381000" y="43434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381000" y="44958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381000" y="46482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381000" y="54102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381000" y="49530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381000" y="51054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381000" y="52578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381000" y="62484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381000" y="6369050"/>
            <a:ext cx="19812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0" hangingPunct="0">
              <a:defRPr/>
            </a:pPr>
            <a:r>
              <a:rPr lang="de-CH" altLang="de-CH" sz="900">
                <a:solidFill>
                  <a:srgbClr val="FFFFFF"/>
                </a:solidFill>
                <a:latin typeface="Arial" charset="0"/>
              </a:rPr>
              <a:t>Volksschulamt Kanton Zürich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2514600" y="6369050"/>
            <a:ext cx="19812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0" hangingPunct="0">
              <a:defRPr/>
            </a:pPr>
            <a:r>
              <a:rPr lang="de-CH" altLang="de-CH" sz="900">
                <a:solidFill>
                  <a:srgbClr val="FFFFFF"/>
                </a:solidFill>
                <a:latin typeface="Arial" charset="0"/>
              </a:rPr>
              <a:t>Walchestrasse 21, Postfach </a:t>
            </a:r>
          </a:p>
          <a:p>
            <a:pPr eaLnBrk="0" hangingPunct="0">
              <a:defRPr/>
            </a:pPr>
            <a:r>
              <a:rPr lang="de-CH" altLang="de-CH" sz="900">
                <a:solidFill>
                  <a:srgbClr val="FFFFFF"/>
                </a:solidFill>
                <a:latin typeface="Arial" charset="0"/>
              </a:rPr>
              <a:t>8090 Zürich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648200" y="6369050"/>
            <a:ext cx="19812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0" hangingPunct="0">
              <a:defRPr/>
            </a:pPr>
            <a:endParaRPr lang="de-CH" altLang="de-CH" sz="1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5" name="Line 28"/>
          <p:cNvSpPr>
            <a:spLocks noChangeShapeType="1"/>
          </p:cNvSpPr>
          <p:nvPr/>
        </p:nvSpPr>
        <p:spPr bwMode="auto">
          <a:xfrm>
            <a:off x="381000" y="749300"/>
            <a:ext cx="431800" cy="0"/>
          </a:xfrm>
          <a:prstGeom prst="line">
            <a:avLst/>
          </a:prstGeom>
          <a:noFill/>
          <a:ln w="2882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26" name="Line 29"/>
          <p:cNvSpPr>
            <a:spLocks noChangeShapeType="1"/>
          </p:cNvSpPr>
          <p:nvPr/>
        </p:nvSpPr>
        <p:spPr bwMode="auto">
          <a:xfrm>
            <a:off x="381000" y="17526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27" name="Line 30"/>
          <p:cNvSpPr>
            <a:spLocks noChangeShapeType="1"/>
          </p:cNvSpPr>
          <p:nvPr/>
        </p:nvSpPr>
        <p:spPr bwMode="auto">
          <a:xfrm>
            <a:off x="381000" y="35814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28" name="Line 31"/>
          <p:cNvSpPr>
            <a:spLocks noChangeShapeType="1"/>
          </p:cNvSpPr>
          <p:nvPr/>
        </p:nvSpPr>
        <p:spPr bwMode="auto">
          <a:xfrm>
            <a:off x="381000" y="41910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29" name="Line 32"/>
          <p:cNvSpPr>
            <a:spLocks noChangeShapeType="1"/>
          </p:cNvSpPr>
          <p:nvPr/>
        </p:nvSpPr>
        <p:spPr bwMode="auto">
          <a:xfrm>
            <a:off x="381000" y="37338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0" name="Line 33"/>
          <p:cNvSpPr>
            <a:spLocks noChangeShapeType="1"/>
          </p:cNvSpPr>
          <p:nvPr/>
        </p:nvSpPr>
        <p:spPr bwMode="auto">
          <a:xfrm>
            <a:off x="381000" y="38862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1" name="Line 34"/>
          <p:cNvSpPr>
            <a:spLocks noChangeShapeType="1"/>
          </p:cNvSpPr>
          <p:nvPr/>
        </p:nvSpPr>
        <p:spPr bwMode="auto">
          <a:xfrm>
            <a:off x="381000" y="40386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>
            <a:off x="381000" y="48006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3" name="Line 36"/>
          <p:cNvSpPr>
            <a:spLocks noChangeShapeType="1"/>
          </p:cNvSpPr>
          <p:nvPr/>
        </p:nvSpPr>
        <p:spPr bwMode="auto">
          <a:xfrm>
            <a:off x="381000" y="43434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4" name="Line 37"/>
          <p:cNvSpPr>
            <a:spLocks noChangeShapeType="1"/>
          </p:cNvSpPr>
          <p:nvPr/>
        </p:nvSpPr>
        <p:spPr bwMode="auto">
          <a:xfrm>
            <a:off x="381000" y="44958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5" name="Line 38"/>
          <p:cNvSpPr>
            <a:spLocks noChangeShapeType="1"/>
          </p:cNvSpPr>
          <p:nvPr/>
        </p:nvSpPr>
        <p:spPr bwMode="auto">
          <a:xfrm>
            <a:off x="381000" y="46482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6" name="Line 39"/>
          <p:cNvSpPr>
            <a:spLocks noChangeShapeType="1"/>
          </p:cNvSpPr>
          <p:nvPr/>
        </p:nvSpPr>
        <p:spPr bwMode="auto">
          <a:xfrm>
            <a:off x="381000" y="54102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81000" y="49530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8" name="Line 41"/>
          <p:cNvSpPr>
            <a:spLocks noChangeShapeType="1"/>
          </p:cNvSpPr>
          <p:nvPr/>
        </p:nvSpPr>
        <p:spPr bwMode="auto">
          <a:xfrm>
            <a:off x="381000" y="51054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9" name="Line 42"/>
          <p:cNvSpPr>
            <a:spLocks noChangeShapeType="1"/>
          </p:cNvSpPr>
          <p:nvPr/>
        </p:nvSpPr>
        <p:spPr bwMode="auto">
          <a:xfrm>
            <a:off x="381000" y="52578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40" name="Line 43"/>
          <p:cNvSpPr>
            <a:spLocks noChangeShapeType="1"/>
          </p:cNvSpPr>
          <p:nvPr/>
        </p:nvSpPr>
        <p:spPr bwMode="auto">
          <a:xfrm>
            <a:off x="381000" y="62484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41" name="Text Box 46"/>
          <p:cNvSpPr txBox="1">
            <a:spLocks noChangeArrowheads="1"/>
          </p:cNvSpPr>
          <p:nvPr/>
        </p:nvSpPr>
        <p:spPr bwMode="auto">
          <a:xfrm>
            <a:off x="4648200" y="6369050"/>
            <a:ext cx="19812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0" hangingPunct="0">
              <a:defRPr/>
            </a:pPr>
            <a:endParaRPr lang="de-CH" altLang="de-CH" sz="140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2" name="Picture 55" descr="AmtlöweZH_12mm.jpg                                             00073B2EMacintosh HD                   B4112A5C: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271463"/>
            <a:ext cx="4365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58" descr="BDZH_VSA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0097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1752600"/>
            <a:ext cx="8382000" cy="990600"/>
          </a:xfrm>
        </p:spPr>
        <p:txBody>
          <a:bodyPr/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altLang="de-CH" noProof="0" smtClean="0"/>
              <a:t>Titelmasterformat durch Klicken bearbeiten</a:t>
            </a:r>
            <a:endParaRPr lang="de-CH" altLang="de-CH" noProof="0" smtClean="0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863850"/>
            <a:ext cx="8382000" cy="4572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altLang="de-CH" noProof="0" smtClean="0"/>
              <a:t>Formatvorlage des Untertitelmasters durch Klicken bearbeiten</a:t>
            </a:r>
            <a:endParaRPr lang="de-CH" altLang="de-CH" noProof="0" smtClean="0"/>
          </a:p>
        </p:txBody>
      </p:sp>
    </p:spTree>
    <p:extLst>
      <p:ext uri="{BB962C8B-B14F-4D97-AF65-F5344CB8AC3E}">
        <p14:creationId xmlns:p14="http://schemas.microsoft.com/office/powerpoint/2010/main" val="105148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F620217F-182C-4527-8D30-319F021928FD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F22CB-CDFA-4D16-9A60-BD6DA20E63B8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351206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425CBD4E-B7E1-4CCF-815A-011DA7B8B6DF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50E9C-3408-4898-8808-89C277F488AD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56174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81000" y="2014538"/>
            <a:ext cx="4114800" cy="370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014538"/>
            <a:ext cx="4114800" cy="370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988854DD-EE60-49D4-B36C-1F8A509C85C4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D7FFA-AEE5-495F-B9C3-2C128971042F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393268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66556E37-947B-4F2C-92EA-EF2B1F548074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8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CDA70-9106-45B2-8E4E-AF2DF84EEC0D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9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251664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DC9DEB63-E0D2-4E05-85D5-EAF1A15DE7E7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53C69-A89D-4CDD-B4B4-4E29207A2058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314710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0FC37CAB-A1D0-42BC-810D-E6C7BB7A2FBA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9284F-20AA-4E40-8877-A7006F7F6BA4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243260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Seite </a:t>
            </a:r>
            <a:fld id="{425CBD4E-B7E1-4CCF-815A-011DA7B8B6DF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50E9C-3408-4898-8808-89C277F488AD}" type="datetime4">
              <a:rPr lang="de-CH"/>
              <a:pPr>
                <a:defRPr/>
              </a:pPr>
              <a:t>18. September 2013</a:t>
            </a:fld>
            <a:endParaRPr lang="de-CH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177380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E2EA2E0F-A711-4835-B72B-3023D6CE507E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3B98F-FEA2-4231-A9A8-7B134E933CAD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295236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E76031E8-3A9E-4DB6-B105-17711212C67F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5A201-2BBE-4590-9E21-8B7BB0909237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381780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E0232A51-8117-43D3-BB97-A2C22E98CACA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53E9B-893F-432D-A907-C8C89C477A1B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259012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67500" y="762000"/>
            <a:ext cx="2095500" cy="4953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81000" y="762000"/>
            <a:ext cx="6134100" cy="49530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49A5E7AB-2EC6-449F-9788-E362C47EFFC4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AE32E-5D2C-4A3A-887D-86B462D1F674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234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0" y="0"/>
            <a:ext cx="9213850" cy="6858000"/>
          </a:xfrm>
          <a:prstGeom prst="rect">
            <a:avLst/>
          </a:prstGeom>
          <a:solidFill>
            <a:srgbClr val="004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213850" cy="160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381000" y="749300"/>
            <a:ext cx="431800" cy="0"/>
          </a:xfrm>
          <a:prstGeom prst="line">
            <a:avLst/>
          </a:prstGeom>
          <a:noFill/>
          <a:ln w="2882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381000" y="17526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81000" y="35814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381000" y="41910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381000" y="37338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381000" y="38862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381000" y="40386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381000" y="48006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381000" y="43434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381000" y="44958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381000" y="46482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381000" y="54102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381000" y="49530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381000" y="51054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381000" y="52578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381000" y="62484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381000" y="6369050"/>
            <a:ext cx="19812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0" hangingPunct="0">
              <a:defRPr/>
            </a:pPr>
            <a:r>
              <a:rPr lang="de-CH" altLang="de-CH" sz="900">
                <a:solidFill>
                  <a:srgbClr val="FFFFFF"/>
                </a:solidFill>
                <a:latin typeface="Arial" charset="0"/>
              </a:rPr>
              <a:t>Volksschulamt Kanton Zürich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2514600" y="6369050"/>
            <a:ext cx="19812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0" hangingPunct="0">
              <a:defRPr/>
            </a:pPr>
            <a:r>
              <a:rPr lang="de-CH" altLang="de-CH" sz="900">
                <a:solidFill>
                  <a:srgbClr val="FFFFFF"/>
                </a:solidFill>
                <a:latin typeface="Arial" charset="0"/>
              </a:rPr>
              <a:t>Walchestrasse 21, Postfach </a:t>
            </a:r>
          </a:p>
          <a:p>
            <a:pPr eaLnBrk="0" hangingPunct="0">
              <a:defRPr/>
            </a:pPr>
            <a:r>
              <a:rPr lang="de-CH" altLang="de-CH" sz="900">
                <a:solidFill>
                  <a:srgbClr val="FFFFFF"/>
                </a:solidFill>
                <a:latin typeface="Arial" charset="0"/>
              </a:rPr>
              <a:t>8090 Zürich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648200" y="6369050"/>
            <a:ext cx="19812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0" hangingPunct="0">
              <a:defRPr/>
            </a:pPr>
            <a:endParaRPr lang="de-CH" altLang="de-CH" sz="1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5" name="Line 28"/>
          <p:cNvSpPr>
            <a:spLocks noChangeShapeType="1"/>
          </p:cNvSpPr>
          <p:nvPr/>
        </p:nvSpPr>
        <p:spPr bwMode="auto">
          <a:xfrm>
            <a:off x="381000" y="749300"/>
            <a:ext cx="431800" cy="0"/>
          </a:xfrm>
          <a:prstGeom prst="line">
            <a:avLst/>
          </a:prstGeom>
          <a:noFill/>
          <a:ln w="2882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26" name="Line 29"/>
          <p:cNvSpPr>
            <a:spLocks noChangeShapeType="1"/>
          </p:cNvSpPr>
          <p:nvPr/>
        </p:nvSpPr>
        <p:spPr bwMode="auto">
          <a:xfrm>
            <a:off x="381000" y="17526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27" name="Line 30"/>
          <p:cNvSpPr>
            <a:spLocks noChangeShapeType="1"/>
          </p:cNvSpPr>
          <p:nvPr/>
        </p:nvSpPr>
        <p:spPr bwMode="auto">
          <a:xfrm>
            <a:off x="381000" y="35814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28" name="Line 31"/>
          <p:cNvSpPr>
            <a:spLocks noChangeShapeType="1"/>
          </p:cNvSpPr>
          <p:nvPr/>
        </p:nvSpPr>
        <p:spPr bwMode="auto">
          <a:xfrm>
            <a:off x="381000" y="41910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29" name="Line 32"/>
          <p:cNvSpPr>
            <a:spLocks noChangeShapeType="1"/>
          </p:cNvSpPr>
          <p:nvPr/>
        </p:nvSpPr>
        <p:spPr bwMode="auto">
          <a:xfrm>
            <a:off x="381000" y="37338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0" name="Line 33"/>
          <p:cNvSpPr>
            <a:spLocks noChangeShapeType="1"/>
          </p:cNvSpPr>
          <p:nvPr/>
        </p:nvSpPr>
        <p:spPr bwMode="auto">
          <a:xfrm>
            <a:off x="381000" y="38862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1" name="Line 34"/>
          <p:cNvSpPr>
            <a:spLocks noChangeShapeType="1"/>
          </p:cNvSpPr>
          <p:nvPr/>
        </p:nvSpPr>
        <p:spPr bwMode="auto">
          <a:xfrm>
            <a:off x="381000" y="40386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>
            <a:off x="381000" y="48006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3" name="Line 36"/>
          <p:cNvSpPr>
            <a:spLocks noChangeShapeType="1"/>
          </p:cNvSpPr>
          <p:nvPr/>
        </p:nvSpPr>
        <p:spPr bwMode="auto">
          <a:xfrm>
            <a:off x="381000" y="43434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4" name="Line 37"/>
          <p:cNvSpPr>
            <a:spLocks noChangeShapeType="1"/>
          </p:cNvSpPr>
          <p:nvPr/>
        </p:nvSpPr>
        <p:spPr bwMode="auto">
          <a:xfrm>
            <a:off x="381000" y="44958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5" name="Line 38"/>
          <p:cNvSpPr>
            <a:spLocks noChangeShapeType="1"/>
          </p:cNvSpPr>
          <p:nvPr/>
        </p:nvSpPr>
        <p:spPr bwMode="auto">
          <a:xfrm>
            <a:off x="381000" y="46482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6" name="Line 39"/>
          <p:cNvSpPr>
            <a:spLocks noChangeShapeType="1"/>
          </p:cNvSpPr>
          <p:nvPr/>
        </p:nvSpPr>
        <p:spPr bwMode="auto">
          <a:xfrm>
            <a:off x="381000" y="54102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81000" y="49530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8" name="Line 41"/>
          <p:cNvSpPr>
            <a:spLocks noChangeShapeType="1"/>
          </p:cNvSpPr>
          <p:nvPr/>
        </p:nvSpPr>
        <p:spPr bwMode="auto">
          <a:xfrm>
            <a:off x="381000" y="51054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9" name="Line 42"/>
          <p:cNvSpPr>
            <a:spLocks noChangeShapeType="1"/>
          </p:cNvSpPr>
          <p:nvPr/>
        </p:nvSpPr>
        <p:spPr bwMode="auto">
          <a:xfrm>
            <a:off x="381000" y="52578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40" name="Line 43"/>
          <p:cNvSpPr>
            <a:spLocks noChangeShapeType="1"/>
          </p:cNvSpPr>
          <p:nvPr/>
        </p:nvSpPr>
        <p:spPr bwMode="auto">
          <a:xfrm>
            <a:off x="381000" y="62484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41" name="Text Box 46"/>
          <p:cNvSpPr txBox="1">
            <a:spLocks noChangeArrowheads="1"/>
          </p:cNvSpPr>
          <p:nvPr/>
        </p:nvSpPr>
        <p:spPr bwMode="auto">
          <a:xfrm>
            <a:off x="4648200" y="6369050"/>
            <a:ext cx="19812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0" hangingPunct="0">
              <a:defRPr/>
            </a:pPr>
            <a:endParaRPr lang="de-CH" altLang="de-CH" sz="140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2" name="Picture 55" descr="AmtlöweZH_12mm.jpg                                             00073B2EMacintosh HD                   B4112A5C: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271463"/>
            <a:ext cx="4365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58" descr="BDZH_VSA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0097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1752600"/>
            <a:ext cx="8382000" cy="990600"/>
          </a:xfrm>
        </p:spPr>
        <p:txBody>
          <a:bodyPr/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altLang="de-CH" noProof="0" smtClean="0"/>
              <a:t>Titelmasterformat durch Klicken bearbeiten</a:t>
            </a:r>
            <a:endParaRPr lang="de-CH" altLang="de-CH" noProof="0" smtClean="0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863850"/>
            <a:ext cx="8382000" cy="4572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altLang="de-CH" noProof="0" smtClean="0"/>
              <a:t>Formatvorlage des Untertitelmasters durch Klicken bearbeiten</a:t>
            </a:r>
            <a:endParaRPr lang="de-CH" altLang="de-CH" noProof="0" smtClean="0"/>
          </a:p>
        </p:txBody>
      </p:sp>
    </p:spTree>
    <p:extLst>
      <p:ext uri="{BB962C8B-B14F-4D97-AF65-F5344CB8AC3E}">
        <p14:creationId xmlns:p14="http://schemas.microsoft.com/office/powerpoint/2010/main" val="10152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F620217F-182C-4527-8D30-319F021928FD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F22CB-CDFA-4D16-9A60-BD6DA20E63B8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97328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425CBD4E-B7E1-4CCF-815A-011DA7B8B6DF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50E9C-3408-4898-8808-89C277F488AD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109806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81000" y="2014538"/>
            <a:ext cx="4114800" cy="370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014538"/>
            <a:ext cx="4114800" cy="370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988854DD-EE60-49D4-B36C-1F8A509C85C4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D7FFA-AEE5-495F-B9C3-2C128971042F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179257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66556E37-947B-4F2C-92EA-EF2B1F548074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8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CDA70-9106-45B2-8E4E-AF2DF84EEC0D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9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252529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DC9DEB63-E0D2-4E05-85D5-EAF1A15DE7E7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53C69-A89D-4CDD-B4B4-4E29207A2058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156927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81000" y="2014538"/>
            <a:ext cx="4114800" cy="370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014538"/>
            <a:ext cx="4114800" cy="370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Seite </a:t>
            </a:r>
            <a:fld id="{988854DD-EE60-49D4-B36C-1F8A509C85C4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D7FFA-AEE5-495F-B9C3-2C128971042F}" type="datetime4">
              <a:rPr lang="de-CH"/>
              <a:pPr>
                <a:defRPr/>
              </a:pPr>
              <a:t>18. September 2013</a:t>
            </a:fld>
            <a:endParaRPr lang="de-CH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366018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0FC37CAB-A1D0-42BC-810D-E6C7BB7A2FBA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9284F-20AA-4E40-8877-A7006F7F6BA4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258312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E2EA2E0F-A711-4835-B72B-3023D6CE507E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3B98F-FEA2-4231-A9A8-7B134E933CAD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32283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E76031E8-3A9E-4DB6-B105-17711212C67F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5A201-2BBE-4590-9E21-8B7BB0909237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33291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E0232A51-8117-43D3-BB97-A2C22E98CACA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53E9B-893F-432D-A907-C8C89C477A1B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155900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67500" y="762000"/>
            <a:ext cx="2095500" cy="4953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81000" y="762000"/>
            <a:ext cx="6134100" cy="49530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49A5E7AB-2EC6-449F-9788-E362C47EFFC4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AE32E-5D2C-4A3A-887D-86B462D1F674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70293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0" y="0"/>
            <a:ext cx="9213850" cy="6858000"/>
          </a:xfrm>
          <a:prstGeom prst="rect">
            <a:avLst/>
          </a:prstGeom>
          <a:solidFill>
            <a:srgbClr val="004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213850" cy="160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381000" y="749300"/>
            <a:ext cx="431800" cy="0"/>
          </a:xfrm>
          <a:prstGeom prst="line">
            <a:avLst/>
          </a:prstGeom>
          <a:noFill/>
          <a:ln w="2882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381000" y="17526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81000" y="35814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381000" y="41910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381000" y="37338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381000" y="38862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381000" y="40386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381000" y="48006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381000" y="43434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381000" y="44958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381000" y="46482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381000" y="54102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381000" y="49530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381000" y="51054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381000" y="52578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381000" y="62484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381000" y="6369050"/>
            <a:ext cx="19812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0" hangingPunct="0">
              <a:defRPr/>
            </a:pPr>
            <a:r>
              <a:rPr lang="de-CH" altLang="de-CH" sz="900">
                <a:solidFill>
                  <a:srgbClr val="FFFFFF"/>
                </a:solidFill>
                <a:latin typeface="Arial" charset="0"/>
              </a:rPr>
              <a:t>Volksschulamt Kanton Zürich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2514600" y="6369050"/>
            <a:ext cx="19812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0" hangingPunct="0">
              <a:defRPr/>
            </a:pPr>
            <a:r>
              <a:rPr lang="de-CH" altLang="de-CH" sz="900">
                <a:solidFill>
                  <a:srgbClr val="FFFFFF"/>
                </a:solidFill>
                <a:latin typeface="Arial" charset="0"/>
              </a:rPr>
              <a:t>Walchestrasse 21, Postfach </a:t>
            </a:r>
          </a:p>
          <a:p>
            <a:pPr eaLnBrk="0" hangingPunct="0">
              <a:defRPr/>
            </a:pPr>
            <a:r>
              <a:rPr lang="de-CH" altLang="de-CH" sz="900">
                <a:solidFill>
                  <a:srgbClr val="FFFFFF"/>
                </a:solidFill>
                <a:latin typeface="Arial" charset="0"/>
              </a:rPr>
              <a:t>8090 Zürich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648200" y="6369050"/>
            <a:ext cx="19812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0" hangingPunct="0">
              <a:defRPr/>
            </a:pPr>
            <a:endParaRPr lang="de-CH" altLang="de-CH" sz="1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5" name="Line 28"/>
          <p:cNvSpPr>
            <a:spLocks noChangeShapeType="1"/>
          </p:cNvSpPr>
          <p:nvPr/>
        </p:nvSpPr>
        <p:spPr bwMode="auto">
          <a:xfrm>
            <a:off x="381000" y="749300"/>
            <a:ext cx="431800" cy="0"/>
          </a:xfrm>
          <a:prstGeom prst="line">
            <a:avLst/>
          </a:prstGeom>
          <a:noFill/>
          <a:ln w="2882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26" name="Line 29"/>
          <p:cNvSpPr>
            <a:spLocks noChangeShapeType="1"/>
          </p:cNvSpPr>
          <p:nvPr/>
        </p:nvSpPr>
        <p:spPr bwMode="auto">
          <a:xfrm>
            <a:off x="381000" y="17526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27" name="Line 30"/>
          <p:cNvSpPr>
            <a:spLocks noChangeShapeType="1"/>
          </p:cNvSpPr>
          <p:nvPr/>
        </p:nvSpPr>
        <p:spPr bwMode="auto">
          <a:xfrm>
            <a:off x="381000" y="35814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28" name="Line 31"/>
          <p:cNvSpPr>
            <a:spLocks noChangeShapeType="1"/>
          </p:cNvSpPr>
          <p:nvPr/>
        </p:nvSpPr>
        <p:spPr bwMode="auto">
          <a:xfrm>
            <a:off x="381000" y="41910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29" name="Line 32"/>
          <p:cNvSpPr>
            <a:spLocks noChangeShapeType="1"/>
          </p:cNvSpPr>
          <p:nvPr/>
        </p:nvSpPr>
        <p:spPr bwMode="auto">
          <a:xfrm>
            <a:off x="381000" y="37338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0" name="Line 33"/>
          <p:cNvSpPr>
            <a:spLocks noChangeShapeType="1"/>
          </p:cNvSpPr>
          <p:nvPr/>
        </p:nvSpPr>
        <p:spPr bwMode="auto">
          <a:xfrm>
            <a:off x="381000" y="38862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1" name="Line 34"/>
          <p:cNvSpPr>
            <a:spLocks noChangeShapeType="1"/>
          </p:cNvSpPr>
          <p:nvPr/>
        </p:nvSpPr>
        <p:spPr bwMode="auto">
          <a:xfrm>
            <a:off x="381000" y="40386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>
            <a:off x="381000" y="48006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3" name="Line 36"/>
          <p:cNvSpPr>
            <a:spLocks noChangeShapeType="1"/>
          </p:cNvSpPr>
          <p:nvPr/>
        </p:nvSpPr>
        <p:spPr bwMode="auto">
          <a:xfrm>
            <a:off x="381000" y="43434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4" name="Line 37"/>
          <p:cNvSpPr>
            <a:spLocks noChangeShapeType="1"/>
          </p:cNvSpPr>
          <p:nvPr/>
        </p:nvSpPr>
        <p:spPr bwMode="auto">
          <a:xfrm>
            <a:off x="381000" y="44958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5" name="Line 38"/>
          <p:cNvSpPr>
            <a:spLocks noChangeShapeType="1"/>
          </p:cNvSpPr>
          <p:nvPr/>
        </p:nvSpPr>
        <p:spPr bwMode="auto">
          <a:xfrm>
            <a:off x="381000" y="46482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6" name="Line 39"/>
          <p:cNvSpPr>
            <a:spLocks noChangeShapeType="1"/>
          </p:cNvSpPr>
          <p:nvPr/>
        </p:nvSpPr>
        <p:spPr bwMode="auto">
          <a:xfrm>
            <a:off x="381000" y="54102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81000" y="49530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8" name="Line 41"/>
          <p:cNvSpPr>
            <a:spLocks noChangeShapeType="1"/>
          </p:cNvSpPr>
          <p:nvPr/>
        </p:nvSpPr>
        <p:spPr bwMode="auto">
          <a:xfrm>
            <a:off x="381000" y="51054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9" name="Line 42"/>
          <p:cNvSpPr>
            <a:spLocks noChangeShapeType="1"/>
          </p:cNvSpPr>
          <p:nvPr/>
        </p:nvSpPr>
        <p:spPr bwMode="auto">
          <a:xfrm>
            <a:off x="381000" y="52578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40" name="Line 43"/>
          <p:cNvSpPr>
            <a:spLocks noChangeShapeType="1"/>
          </p:cNvSpPr>
          <p:nvPr/>
        </p:nvSpPr>
        <p:spPr bwMode="auto">
          <a:xfrm>
            <a:off x="381000" y="62484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41" name="Text Box 46"/>
          <p:cNvSpPr txBox="1">
            <a:spLocks noChangeArrowheads="1"/>
          </p:cNvSpPr>
          <p:nvPr/>
        </p:nvSpPr>
        <p:spPr bwMode="auto">
          <a:xfrm>
            <a:off x="4648200" y="6369050"/>
            <a:ext cx="19812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0" hangingPunct="0">
              <a:defRPr/>
            </a:pPr>
            <a:endParaRPr lang="de-CH" altLang="de-CH" sz="140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2" name="Picture 55" descr="AmtlöweZH_12mm.jpg                                             00073B2EMacintosh HD                   B4112A5C: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271463"/>
            <a:ext cx="4365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58" descr="BDZH_VSA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0097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1752600"/>
            <a:ext cx="8382000" cy="990600"/>
          </a:xfrm>
        </p:spPr>
        <p:txBody>
          <a:bodyPr/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altLang="de-CH" noProof="0" smtClean="0"/>
              <a:t>Titelmasterformat durch Klicken bearbeiten</a:t>
            </a:r>
            <a:endParaRPr lang="de-CH" altLang="de-CH" noProof="0" smtClean="0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863850"/>
            <a:ext cx="8382000" cy="4572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altLang="de-CH" noProof="0" smtClean="0"/>
              <a:t>Formatvorlage des Untertitelmasters durch Klicken bearbeiten</a:t>
            </a:r>
            <a:endParaRPr lang="de-CH" altLang="de-CH" noProof="0" smtClean="0"/>
          </a:p>
        </p:txBody>
      </p:sp>
    </p:spTree>
    <p:extLst>
      <p:ext uri="{BB962C8B-B14F-4D97-AF65-F5344CB8AC3E}">
        <p14:creationId xmlns:p14="http://schemas.microsoft.com/office/powerpoint/2010/main" val="41112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F620217F-182C-4527-8D30-319F021928FD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F22CB-CDFA-4D16-9A60-BD6DA20E63B8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304383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425CBD4E-B7E1-4CCF-815A-011DA7B8B6DF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50E9C-3408-4898-8808-89C277F488AD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154588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81000" y="2014538"/>
            <a:ext cx="4114800" cy="370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014538"/>
            <a:ext cx="4114800" cy="370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988854DD-EE60-49D4-B36C-1F8A509C85C4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D7FFA-AEE5-495F-B9C3-2C128971042F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143871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66556E37-947B-4F2C-92EA-EF2B1F548074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8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CDA70-9106-45B2-8E4E-AF2DF84EEC0D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9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95829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Seite </a:t>
            </a:r>
            <a:fld id="{66556E37-947B-4F2C-92EA-EF2B1F548074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CDA70-9106-45B2-8E4E-AF2DF84EEC0D}" type="datetime4">
              <a:rPr lang="de-CH"/>
              <a:pPr>
                <a:defRPr/>
              </a:pPr>
              <a:t>18. September 2013</a:t>
            </a:fld>
            <a:endParaRPr lang="de-CH"/>
          </a:p>
        </p:txBody>
      </p:sp>
      <p:sp>
        <p:nvSpPr>
          <p:cNvPr id="9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129157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DC9DEB63-E0D2-4E05-85D5-EAF1A15DE7E7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53C69-A89D-4CDD-B4B4-4E29207A2058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8958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0FC37CAB-A1D0-42BC-810D-E6C7BB7A2FBA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9284F-20AA-4E40-8877-A7006F7F6BA4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270510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E2EA2E0F-A711-4835-B72B-3023D6CE507E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3B98F-FEA2-4231-A9A8-7B134E933CAD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306737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E76031E8-3A9E-4DB6-B105-17711212C67F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5A201-2BBE-4590-9E21-8B7BB0909237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120999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E0232A51-8117-43D3-BB97-A2C22E98CACA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53E9B-893F-432D-A907-C8C89C477A1B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96131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67500" y="762000"/>
            <a:ext cx="2095500" cy="4953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81000" y="762000"/>
            <a:ext cx="6134100" cy="49530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49A5E7AB-2EC6-449F-9788-E362C47EFFC4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AE32E-5D2C-4A3A-887D-86B462D1F674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310694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0" y="0"/>
            <a:ext cx="9213850" cy="6858000"/>
          </a:xfrm>
          <a:prstGeom prst="rect">
            <a:avLst/>
          </a:prstGeom>
          <a:solidFill>
            <a:srgbClr val="004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213850" cy="160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381000" y="749300"/>
            <a:ext cx="431800" cy="0"/>
          </a:xfrm>
          <a:prstGeom prst="line">
            <a:avLst/>
          </a:prstGeom>
          <a:noFill/>
          <a:ln w="2882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381000" y="17526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81000" y="35814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381000" y="41910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381000" y="37338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381000" y="38862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381000" y="40386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381000" y="48006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381000" y="43434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381000" y="44958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381000" y="46482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381000" y="54102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381000" y="49530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381000" y="51054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381000" y="52578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381000" y="62484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381000" y="6369050"/>
            <a:ext cx="19812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0" hangingPunct="0">
              <a:defRPr/>
            </a:pPr>
            <a:r>
              <a:rPr lang="de-CH" altLang="de-CH" sz="900">
                <a:solidFill>
                  <a:srgbClr val="FFFFFF"/>
                </a:solidFill>
                <a:latin typeface="Arial" charset="0"/>
              </a:rPr>
              <a:t>Volksschulamt Kanton Zürich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2514600" y="6369050"/>
            <a:ext cx="19812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0" hangingPunct="0">
              <a:defRPr/>
            </a:pPr>
            <a:r>
              <a:rPr lang="de-CH" altLang="de-CH" sz="900">
                <a:solidFill>
                  <a:srgbClr val="FFFFFF"/>
                </a:solidFill>
                <a:latin typeface="Arial" charset="0"/>
              </a:rPr>
              <a:t>Walchestrasse 21, Postfach </a:t>
            </a:r>
          </a:p>
          <a:p>
            <a:pPr eaLnBrk="0" hangingPunct="0">
              <a:defRPr/>
            </a:pPr>
            <a:r>
              <a:rPr lang="de-CH" altLang="de-CH" sz="900">
                <a:solidFill>
                  <a:srgbClr val="FFFFFF"/>
                </a:solidFill>
                <a:latin typeface="Arial" charset="0"/>
              </a:rPr>
              <a:t>8090 Zürich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648200" y="6369050"/>
            <a:ext cx="19812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0" hangingPunct="0">
              <a:defRPr/>
            </a:pPr>
            <a:endParaRPr lang="de-CH" altLang="de-CH" sz="1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5" name="Line 28"/>
          <p:cNvSpPr>
            <a:spLocks noChangeShapeType="1"/>
          </p:cNvSpPr>
          <p:nvPr/>
        </p:nvSpPr>
        <p:spPr bwMode="auto">
          <a:xfrm>
            <a:off x="381000" y="749300"/>
            <a:ext cx="431800" cy="0"/>
          </a:xfrm>
          <a:prstGeom prst="line">
            <a:avLst/>
          </a:prstGeom>
          <a:noFill/>
          <a:ln w="2882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26" name="Line 29"/>
          <p:cNvSpPr>
            <a:spLocks noChangeShapeType="1"/>
          </p:cNvSpPr>
          <p:nvPr/>
        </p:nvSpPr>
        <p:spPr bwMode="auto">
          <a:xfrm>
            <a:off x="381000" y="17526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27" name="Line 30"/>
          <p:cNvSpPr>
            <a:spLocks noChangeShapeType="1"/>
          </p:cNvSpPr>
          <p:nvPr/>
        </p:nvSpPr>
        <p:spPr bwMode="auto">
          <a:xfrm>
            <a:off x="381000" y="35814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28" name="Line 31"/>
          <p:cNvSpPr>
            <a:spLocks noChangeShapeType="1"/>
          </p:cNvSpPr>
          <p:nvPr/>
        </p:nvSpPr>
        <p:spPr bwMode="auto">
          <a:xfrm>
            <a:off x="381000" y="41910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29" name="Line 32"/>
          <p:cNvSpPr>
            <a:spLocks noChangeShapeType="1"/>
          </p:cNvSpPr>
          <p:nvPr/>
        </p:nvSpPr>
        <p:spPr bwMode="auto">
          <a:xfrm>
            <a:off x="381000" y="37338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0" name="Line 33"/>
          <p:cNvSpPr>
            <a:spLocks noChangeShapeType="1"/>
          </p:cNvSpPr>
          <p:nvPr/>
        </p:nvSpPr>
        <p:spPr bwMode="auto">
          <a:xfrm>
            <a:off x="381000" y="38862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1" name="Line 34"/>
          <p:cNvSpPr>
            <a:spLocks noChangeShapeType="1"/>
          </p:cNvSpPr>
          <p:nvPr/>
        </p:nvSpPr>
        <p:spPr bwMode="auto">
          <a:xfrm>
            <a:off x="381000" y="40386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>
            <a:off x="381000" y="48006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3" name="Line 36"/>
          <p:cNvSpPr>
            <a:spLocks noChangeShapeType="1"/>
          </p:cNvSpPr>
          <p:nvPr/>
        </p:nvSpPr>
        <p:spPr bwMode="auto">
          <a:xfrm>
            <a:off x="381000" y="43434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4" name="Line 37"/>
          <p:cNvSpPr>
            <a:spLocks noChangeShapeType="1"/>
          </p:cNvSpPr>
          <p:nvPr/>
        </p:nvSpPr>
        <p:spPr bwMode="auto">
          <a:xfrm>
            <a:off x="381000" y="44958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5" name="Line 38"/>
          <p:cNvSpPr>
            <a:spLocks noChangeShapeType="1"/>
          </p:cNvSpPr>
          <p:nvPr/>
        </p:nvSpPr>
        <p:spPr bwMode="auto">
          <a:xfrm>
            <a:off x="381000" y="46482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6" name="Line 39"/>
          <p:cNvSpPr>
            <a:spLocks noChangeShapeType="1"/>
          </p:cNvSpPr>
          <p:nvPr/>
        </p:nvSpPr>
        <p:spPr bwMode="auto">
          <a:xfrm>
            <a:off x="381000" y="54102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81000" y="49530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8" name="Line 41"/>
          <p:cNvSpPr>
            <a:spLocks noChangeShapeType="1"/>
          </p:cNvSpPr>
          <p:nvPr/>
        </p:nvSpPr>
        <p:spPr bwMode="auto">
          <a:xfrm>
            <a:off x="381000" y="51054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9" name="Line 42"/>
          <p:cNvSpPr>
            <a:spLocks noChangeShapeType="1"/>
          </p:cNvSpPr>
          <p:nvPr/>
        </p:nvSpPr>
        <p:spPr bwMode="auto">
          <a:xfrm>
            <a:off x="381000" y="52578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40" name="Line 43"/>
          <p:cNvSpPr>
            <a:spLocks noChangeShapeType="1"/>
          </p:cNvSpPr>
          <p:nvPr/>
        </p:nvSpPr>
        <p:spPr bwMode="auto">
          <a:xfrm>
            <a:off x="381000" y="62484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41" name="Text Box 46"/>
          <p:cNvSpPr txBox="1">
            <a:spLocks noChangeArrowheads="1"/>
          </p:cNvSpPr>
          <p:nvPr/>
        </p:nvSpPr>
        <p:spPr bwMode="auto">
          <a:xfrm>
            <a:off x="4648200" y="6369050"/>
            <a:ext cx="19812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0" hangingPunct="0">
              <a:defRPr/>
            </a:pPr>
            <a:endParaRPr lang="de-CH" altLang="de-CH" sz="140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2" name="Picture 55" descr="AmtlöweZH_12mm.jpg                                             00073B2EMacintosh HD                   B4112A5C: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271463"/>
            <a:ext cx="4365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58" descr="BDZH_VSA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0097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1752600"/>
            <a:ext cx="8382000" cy="990600"/>
          </a:xfrm>
        </p:spPr>
        <p:txBody>
          <a:bodyPr/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altLang="de-CH" noProof="0" smtClean="0"/>
              <a:t>Titelmasterformat durch Klicken bearbeiten</a:t>
            </a:r>
            <a:endParaRPr lang="de-CH" altLang="de-CH" noProof="0" smtClean="0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863850"/>
            <a:ext cx="8382000" cy="4572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altLang="de-CH" noProof="0" smtClean="0"/>
              <a:t>Formatvorlage des Untertitelmasters durch Klicken bearbeiten</a:t>
            </a:r>
            <a:endParaRPr lang="de-CH" altLang="de-CH" noProof="0" smtClean="0"/>
          </a:p>
        </p:txBody>
      </p:sp>
    </p:spTree>
    <p:extLst>
      <p:ext uri="{BB962C8B-B14F-4D97-AF65-F5344CB8AC3E}">
        <p14:creationId xmlns:p14="http://schemas.microsoft.com/office/powerpoint/2010/main" val="366131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F620217F-182C-4527-8D30-319F021928FD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F22CB-CDFA-4D16-9A60-BD6DA20E63B8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420440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425CBD4E-B7E1-4CCF-815A-011DA7B8B6DF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50E9C-3408-4898-8808-89C277F488AD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293493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81000" y="2014538"/>
            <a:ext cx="4114800" cy="370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014538"/>
            <a:ext cx="4114800" cy="370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988854DD-EE60-49D4-B36C-1F8A509C85C4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D7FFA-AEE5-495F-B9C3-2C128971042F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129226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Seite </a:t>
            </a:r>
            <a:fld id="{DC9DEB63-E0D2-4E05-85D5-EAF1A15DE7E7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53C69-A89D-4CDD-B4B4-4E29207A2058}" type="datetime4">
              <a:rPr lang="de-CH"/>
              <a:pPr>
                <a:defRPr/>
              </a:pPr>
              <a:t>18. September 2013</a:t>
            </a:fld>
            <a:endParaRPr lang="de-CH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343842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66556E37-947B-4F2C-92EA-EF2B1F548074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8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CDA70-9106-45B2-8E4E-AF2DF84EEC0D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9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58917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DC9DEB63-E0D2-4E05-85D5-EAF1A15DE7E7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53C69-A89D-4CDD-B4B4-4E29207A2058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327815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0FC37CAB-A1D0-42BC-810D-E6C7BB7A2FBA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9284F-20AA-4E40-8877-A7006F7F6BA4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185619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E2EA2E0F-A711-4835-B72B-3023D6CE507E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3B98F-FEA2-4231-A9A8-7B134E933CAD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427503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E76031E8-3A9E-4DB6-B105-17711212C67F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5A201-2BBE-4590-9E21-8B7BB0909237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178947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E0232A51-8117-43D3-BB97-A2C22E98CACA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53E9B-893F-432D-A907-C8C89C477A1B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286605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67500" y="762000"/>
            <a:ext cx="2095500" cy="4953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81000" y="762000"/>
            <a:ext cx="6134100" cy="49530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49A5E7AB-2EC6-449F-9788-E362C47EFFC4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AE32E-5D2C-4A3A-887D-86B462D1F674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217484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0" y="0"/>
            <a:ext cx="9213850" cy="6858000"/>
          </a:xfrm>
          <a:prstGeom prst="rect">
            <a:avLst/>
          </a:prstGeom>
          <a:solidFill>
            <a:srgbClr val="004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213850" cy="160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381000" y="749300"/>
            <a:ext cx="431800" cy="0"/>
          </a:xfrm>
          <a:prstGeom prst="line">
            <a:avLst/>
          </a:prstGeom>
          <a:noFill/>
          <a:ln w="2882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381000" y="17526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81000" y="35814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381000" y="41910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381000" y="37338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381000" y="38862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381000" y="40386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381000" y="48006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381000" y="43434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381000" y="44958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381000" y="46482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381000" y="54102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381000" y="49530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381000" y="51054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381000" y="52578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381000" y="62484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381000" y="6369050"/>
            <a:ext cx="19812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0" hangingPunct="0">
              <a:defRPr/>
            </a:pPr>
            <a:r>
              <a:rPr lang="de-CH" altLang="de-CH" sz="900">
                <a:solidFill>
                  <a:srgbClr val="FFFFFF"/>
                </a:solidFill>
                <a:latin typeface="Arial" charset="0"/>
              </a:rPr>
              <a:t>Volksschulamt Kanton Zürich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2514600" y="6369050"/>
            <a:ext cx="19812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0" hangingPunct="0">
              <a:defRPr/>
            </a:pPr>
            <a:r>
              <a:rPr lang="de-CH" altLang="de-CH" sz="900">
                <a:solidFill>
                  <a:srgbClr val="FFFFFF"/>
                </a:solidFill>
                <a:latin typeface="Arial" charset="0"/>
              </a:rPr>
              <a:t>Walchestrasse 21, Postfach </a:t>
            </a:r>
          </a:p>
          <a:p>
            <a:pPr eaLnBrk="0" hangingPunct="0">
              <a:defRPr/>
            </a:pPr>
            <a:r>
              <a:rPr lang="de-CH" altLang="de-CH" sz="900">
                <a:solidFill>
                  <a:srgbClr val="FFFFFF"/>
                </a:solidFill>
                <a:latin typeface="Arial" charset="0"/>
              </a:rPr>
              <a:t>8090 Zürich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648200" y="6369050"/>
            <a:ext cx="19812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0" hangingPunct="0">
              <a:defRPr/>
            </a:pPr>
            <a:endParaRPr lang="de-CH" altLang="de-CH" sz="1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5" name="Line 28"/>
          <p:cNvSpPr>
            <a:spLocks noChangeShapeType="1"/>
          </p:cNvSpPr>
          <p:nvPr/>
        </p:nvSpPr>
        <p:spPr bwMode="auto">
          <a:xfrm>
            <a:off x="381000" y="749300"/>
            <a:ext cx="431800" cy="0"/>
          </a:xfrm>
          <a:prstGeom prst="line">
            <a:avLst/>
          </a:prstGeom>
          <a:noFill/>
          <a:ln w="2882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26" name="Line 29"/>
          <p:cNvSpPr>
            <a:spLocks noChangeShapeType="1"/>
          </p:cNvSpPr>
          <p:nvPr/>
        </p:nvSpPr>
        <p:spPr bwMode="auto">
          <a:xfrm>
            <a:off x="381000" y="17526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27" name="Line 30"/>
          <p:cNvSpPr>
            <a:spLocks noChangeShapeType="1"/>
          </p:cNvSpPr>
          <p:nvPr/>
        </p:nvSpPr>
        <p:spPr bwMode="auto">
          <a:xfrm>
            <a:off x="381000" y="35814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28" name="Line 31"/>
          <p:cNvSpPr>
            <a:spLocks noChangeShapeType="1"/>
          </p:cNvSpPr>
          <p:nvPr/>
        </p:nvSpPr>
        <p:spPr bwMode="auto">
          <a:xfrm>
            <a:off x="381000" y="41910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29" name="Line 32"/>
          <p:cNvSpPr>
            <a:spLocks noChangeShapeType="1"/>
          </p:cNvSpPr>
          <p:nvPr/>
        </p:nvSpPr>
        <p:spPr bwMode="auto">
          <a:xfrm>
            <a:off x="381000" y="37338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0" name="Line 33"/>
          <p:cNvSpPr>
            <a:spLocks noChangeShapeType="1"/>
          </p:cNvSpPr>
          <p:nvPr/>
        </p:nvSpPr>
        <p:spPr bwMode="auto">
          <a:xfrm>
            <a:off x="381000" y="38862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1" name="Line 34"/>
          <p:cNvSpPr>
            <a:spLocks noChangeShapeType="1"/>
          </p:cNvSpPr>
          <p:nvPr/>
        </p:nvSpPr>
        <p:spPr bwMode="auto">
          <a:xfrm>
            <a:off x="381000" y="40386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>
            <a:off x="381000" y="48006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3" name="Line 36"/>
          <p:cNvSpPr>
            <a:spLocks noChangeShapeType="1"/>
          </p:cNvSpPr>
          <p:nvPr/>
        </p:nvSpPr>
        <p:spPr bwMode="auto">
          <a:xfrm>
            <a:off x="381000" y="43434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4" name="Line 37"/>
          <p:cNvSpPr>
            <a:spLocks noChangeShapeType="1"/>
          </p:cNvSpPr>
          <p:nvPr/>
        </p:nvSpPr>
        <p:spPr bwMode="auto">
          <a:xfrm>
            <a:off x="381000" y="44958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5" name="Line 38"/>
          <p:cNvSpPr>
            <a:spLocks noChangeShapeType="1"/>
          </p:cNvSpPr>
          <p:nvPr/>
        </p:nvSpPr>
        <p:spPr bwMode="auto">
          <a:xfrm>
            <a:off x="381000" y="46482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6" name="Line 39"/>
          <p:cNvSpPr>
            <a:spLocks noChangeShapeType="1"/>
          </p:cNvSpPr>
          <p:nvPr/>
        </p:nvSpPr>
        <p:spPr bwMode="auto">
          <a:xfrm>
            <a:off x="381000" y="54102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81000" y="49530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8" name="Line 41"/>
          <p:cNvSpPr>
            <a:spLocks noChangeShapeType="1"/>
          </p:cNvSpPr>
          <p:nvPr/>
        </p:nvSpPr>
        <p:spPr bwMode="auto">
          <a:xfrm>
            <a:off x="381000" y="51054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9" name="Line 42"/>
          <p:cNvSpPr>
            <a:spLocks noChangeShapeType="1"/>
          </p:cNvSpPr>
          <p:nvPr/>
        </p:nvSpPr>
        <p:spPr bwMode="auto">
          <a:xfrm>
            <a:off x="381000" y="52578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40" name="Line 43"/>
          <p:cNvSpPr>
            <a:spLocks noChangeShapeType="1"/>
          </p:cNvSpPr>
          <p:nvPr/>
        </p:nvSpPr>
        <p:spPr bwMode="auto">
          <a:xfrm>
            <a:off x="381000" y="62484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41" name="Text Box 46"/>
          <p:cNvSpPr txBox="1">
            <a:spLocks noChangeArrowheads="1"/>
          </p:cNvSpPr>
          <p:nvPr/>
        </p:nvSpPr>
        <p:spPr bwMode="auto">
          <a:xfrm>
            <a:off x="4648200" y="6369050"/>
            <a:ext cx="19812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0" hangingPunct="0">
              <a:defRPr/>
            </a:pPr>
            <a:endParaRPr lang="de-CH" altLang="de-CH" sz="140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2" name="Picture 55" descr="AmtlöweZH_12mm.jpg                                             00073B2EMacintosh HD                   B4112A5C: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271463"/>
            <a:ext cx="4365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58" descr="BDZH_VSA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0097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1752600"/>
            <a:ext cx="8382000" cy="990600"/>
          </a:xfrm>
        </p:spPr>
        <p:txBody>
          <a:bodyPr/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altLang="de-CH" noProof="0" smtClean="0"/>
              <a:t>Titelmasterformat durch Klicken bearbeiten</a:t>
            </a:r>
            <a:endParaRPr lang="de-CH" altLang="de-CH" noProof="0" smtClean="0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863850"/>
            <a:ext cx="8382000" cy="4572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altLang="de-CH" noProof="0" smtClean="0"/>
              <a:t>Formatvorlage des Untertitelmasters durch Klicken bearbeiten</a:t>
            </a:r>
            <a:endParaRPr lang="de-CH" altLang="de-CH" noProof="0" smtClean="0"/>
          </a:p>
        </p:txBody>
      </p:sp>
    </p:spTree>
    <p:extLst>
      <p:ext uri="{BB962C8B-B14F-4D97-AF65-F5344CB8AC3E}">
        <p14:creationId xmlns:p14="http://schemas.microsoft.com/office/powerpoint/2010/main" val="369372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F620217F-182C-4527-8D30-319F021928FD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F22CB-CDFA-4D16-9A60-BD6DA20E63B8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316888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425CBD4E-B7E1-4CCF-815A-011DA7B8B6DF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50E9C-3408-4898-8808-89C277F488AD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424900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Seite </a:t>
            </a:r>
            <a:fld id="{0FC37CAB-A1D0-42BC-810D-E6C7BB7A2FBA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9284F-20AA-4E40-8877-A7006F7F6BA4}" type="datetime4">
              <a:rPr lang="de-CH"/>
              <a:pPr>
                <a:defRPr/>
              </a:pPr>
              <a:t>18. September 2013</a:t>
            </a:fld>
            <a:endParaRPr lang="de-CH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141260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81000" y="2014538"/>
            <a:ext cx="4114800" cy="370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014538"/>
            <a:ext cx="4114800" cy="370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988854DD-EE60-49D4-B36C-1F8A509C85C4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D7FFA-AEE5-495F-B9C3-2C128971042F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135410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66556E37-947B-4F2C-92EA-EF2B1F548074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8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CDA70-9106-45B2-8E4E-AF2DF84EEC0D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9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317055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DC9DEB63-E0D2-4E05-85D5-EAF1A15DE7E7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53C69-A89D-4CDD-B4B4-4E29207A2058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416641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0FC37CAB-A1D0-42BC-810D-E6C7BB7A2FBA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9284F-20AA-4E40-8877-A7006F7F6BA4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207551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E2EA2E0F-A711-4835-B72B-3023D6CE507E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3B98F-FEA2-4231-A9A8-7B134E933CAD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192184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E76031E8-3A9E-4DB6-B105-17711212C67F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5A201-2BBE-4590-9E21-8B7BB0909237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12100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E0232A51-8117-43D3-BB97-A2C22E98CACA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53E9B-893F-432D-A907-C8C89C477A1B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220218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67500" y="762000"/>
            <a:ext cx="2095500" cy="4953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81000" y="762000"/>
            <a:ext cx="6134100" cy="49530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49A5E7AB-2EC6-449F-9788-E362C47EFFC4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AE32E-5D2C-4A3A-887D-86B462D1F674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58271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0" y="0"/>
            <a:ext cx="9213850" cy="6858000"/>
          </a:xfrm>
          <a:prstGeom prst="rect">
            <a:avLst/>
          </a:prstGeom>
          <a:solidFill>
            <a:srgbClr val="004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213850" cy="160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381000" y="749300"/>
            <a:ext cx="431800" cy="0"/>
          </a:xfrm>
          <a:prstGeom prst="line">
            <a:avLst/>
          </a:prstGeom>
          <a:noFill/>
          <a:ln w="2882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381000" y="17526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81000" y="35814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381000" y="41910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381000" y="37338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381000" y="38862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381000" y="40386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381000" y="48006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381000" y="43434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381000" y="44958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381000" y="46482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381000" y="54102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381000" y="49530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381000" y="51054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381000" y="52578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381000" y="62484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381000" y="6369050"/>
            <a:ext cx="19812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0" hangingPunct="0">
              <a:defRPr/>
            </a:pPr>
            <a:r>
              <a:rPr lang="de-CH" altLang="de-CH" sz="900">
                <a:solidFill>
                  <a:srgbClr val="FFFFFF"/>
                </a:solidFill>
                <a:latin typeface="Arial" charset="0"/>
              </a:rPr>
              <a:t>Volksschulamt Kanton Zürich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2514600" y="6369050"/>
            <a:ext cx="19812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0" hangingPunct="0">
              <a:defRPr/>
            </a:pPr>
            <a:r>
              <a:rPr lang="de-CH" altLang="de-CH" sz="900">
                <a:solidFill>
                  <a:srgbClr val="FFFFFF"/>
                </a:solidFill>
                <a:latin typeface="Arial" charset="0"/>
              </a:rPr>
              <a:t>Walchestrasse 21, Postfach </a:t>
            </a:r>
          </a:p>
          <a:p>
            <a:pPr eaLnBrk="0" hangingPunct="0">
              <a:defRPr/>
            </a:pPr>
            <a:r>
              <a:rPr lang="de-CH" altLang="de-CH" sz="900">
                <a:solidFill>
                  <a:srgbClr val="FFFFFF"/>
                </a:solidFill>
                <a:latin typeface="Arial" charset="0"/>
              </a:rPr>
              <a:t>8090 Zürich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648200" y="6369050"/>
            <a:ext cx="19812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0" hangingPunct="0">
              <a:defRPr/>
            </a:pPr>
            <a:endParaRPr lang="de-CH" altLang="de-CH" sz="1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5" name="Line 28"/>
          <p:cNvSpPr>
            <a:spLocks noChangeShapeType="1"/>
          </p:cNvSpPr>
          <p:nvPr/>
        </p:nvSpPr>
        <p:spPr bwMode="auto">
          <a:xfrm>
            <a:off x="381000" y="749300"/>
            <a:ext cx="431800" cy="0"/>
          </a:xfrm>
          <a:prstGeom prst="line">
            <a:avLst/>
          </a:prstGeom>
          <a:noFill/>
          <a:ln w="2882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26" name="Line 29"/>
          <p:cNvSpPr>
            <a:spLocks noChangeShapeType="1"/>
          </p:cNvSpPr>
          <p:nvPr/>
        </p:nvSpPr>
        <p:spPr bwMode="auto">
          <a:xfrm>
            <a:off x="381000" y="17526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27" name="Line 30"/>
          <p:cNvSpPr>
            <a:spLocks noChangeShapeType="1"/>
          </p:cNvSpPr>
          <p:nvPr/>
        </p:nvSpPr>
        <p:spPr bwMode="auto">
          <a:xfrm>
            <a:off x="381000" y="35814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28" name="Line 31"/>
          <p:cNvSpPr>
            <a:spLocks noChangeShapeType="1"/>
          </p:cNvSpPr>
          <p:nvPr/>
        </p:nvSpPr>
        <p:spPr bwMode="auto">
          <a:xfrm>
            <a:off x="381000" y="41910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29" name="Line 32"/>
          <p:cNvSpPr>
            <a:spLocks noChangeShapeType="1"/>
          </p:cNvSpPr>
          <p:nvPr/>
        </p:nvSpPr>
        <p:spPr bwMode="auto">
          <a:xfrm>
            <a:off x="381000" y="37338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0" name="Line 33"/>
          <p:cNvSpPr>
            <a:spLocks noChangeShapeType="1"/>
          </p:cNvSpPr>
          <p:nvPr/>
        </p:nvSpPr>
        <p:spPr bwMode="auto">
          <a:xfrm>
            <a:off x="381000" y="38862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1" name="Line 34"/>
          <p:cNvSpPr>
            <a:spLocks noChangeShapeType="1"/>
          </p:cNvSpPr>
          <p:nvPr/>
        </p:nvSpPr>
        <p:spPr bwMode="auto">
          <a:xfrm>
            <a:off x="381000" y="40386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>
            <a:off x="381000" y="48006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3" name="Line 36"/>
          <p:cNvSpPr>
            <a:spLocks noChangeShapeType="1"/>
          </p:cNvSpPr>
          <p:nvPr/>
        </p:nvSpPr>
        <p:spPr bwMode="auto">
          <a:xfrm>
            <a:off x="381000" y="43434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4" name="Line 37"/>
          <p:cNvSpPr>
            <a:spLocks noChangeShapeType="1"/>
          </p:cNvSpPr>
          <p:nvPr/>
        </p:nvSpPr>
        <p:spPr bwMode="auto">
          <a:xfrm>
            <a:off x="381000" y="44958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5" name="Line 38"/>
          <p:cNvSpPr>
            <a:spLocks noChangeShapeType="1"/>
          </p:cNvSpPr>
          <p:nvPr/>
        </p:nvSpPr>
        <p:spPr bwMode="auto">
          <a:xfrm>
            <a:off x="381000" y="46482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6" name="Line 39"/>
          <p:cNvSpPr>
            <a:spLocks noChangeShapeType="1"/>
          </p:cNvSpPr>
          <p:nvPr/>
        </p:nvSpPr>
        <p:spPr bwMode="auto">
          <a:xfrm>
            <a:off x="381000" y="54102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81000" y="49530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8" name="Line 41"/>
          <p:cNvSpPr>
            <a:spLocks noChangeShapeType="1"/>
          </p:cNvSpPr>
          <p:nvPr/>
        </p:nvSpPr>
        <p:spPr bwMode="auto">
          <a:xfrm>
            <a:off x="381000" y="51054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9" name="Line 42"/>
          <p:cNvSpPr>
            <a:spLocks noChangeShapeType="1"/>
          </p:cNvSpPr>
          <p:nvPr/>
        </p:nvSpPr>
        <p:spPr bwMode="auto">
          <a:xfrm>
            <a:off x="381000" y="52578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40" name="Line 43"/>
          <p:cNvSpPr>
            <a:spLocks noChangeShapeType="1"/>
          </p:cNvSpPr>
          <p:nvPr/>
        </p:nvSpPr>
        <p:spPr bwMode="auto">
          <a:xfrm>
            <a:off x="381000" y="62484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41" name="Text Box 46"/>
          <p:cNvSpPr txBox="1">
            <a:spLocks noChangeArrowheads="1"/>
          </p:cNvSpPr>
          <p:nvPr/>
        </p:nvSpPr>
        <p:spPr bwMode="auto">
          <a:xfrm>
            <a:off x="4648200" y="6369050"/>
            <a:ext cx="19812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0" hangingPunct="0">
              <a:defRPr/>
            </a:pPr>
            <a:endParaRPr lang="de-CH" altLang="de-CH" sz="140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2" name="Picture 55" descr="AmtlöweZH_12mm.jpg                                             00073B2EMacintosh HD                   B4112A5C: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271463"/>
            <a:ext cx="4365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58" descr="BDZH_VSA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0097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1752600"/>
            <a:ext cx="8382000" cy="990600"/>
          </a:xfrm>
        </p:spPr>
        <p:txBody>
          <a:bodyPr/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altLang="de-CH" noProof="0" smtClean="0"/>
              <a:t>Titelmasterformat durch Klicken bearbeiten</a:t>
            </a:r>
            <a:endParaRPr lang="de-CH" altLang="de-CH" noProof="0" smtClean="0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863850"/>
            <a:ext cx="8382000" cy="4572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altLang="de-CH" noProof="0" smtClean="0"/>
              <a:t>Formatvorlage des Untertitelmasters durch Klicken bearbeiten</a:t>
            </a:r>
            <a:endParaRPr lang="de-CH" altLang="de-CH" noProof="0" smtClean="0"/>
          </a:p>
        </p:txBody>
      </p:sp>
    </p:spTree>
    <p:extLst>
      <p:ext uri="{BB962C8B-B14F-4D97-AF65-F5344CB8AC3E}">
        <p14:creationId xmlns:p14="http://schemas.microsoft.com/office/powerpoint/2010/main" val="23803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F620217F-182C-4527-8D30-319F021928FD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F22CB-CDFA-4D16-9A60-BD6DA20E63B8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312848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Seite </a:t>
            </a:r>
            <a:fld id="{E2EA2E0F-A711-4835-B72B-3023D6CE507E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3B98F-FEA2-4231-A9A8-7B134E933CAD}" type="datetime4">
              <a:rPr lang="de-CH"/>
              <a:pPr>
                <a:defRPr/>
              </a:pPr>
              <a:t>18. September 2013</a:t>
            </a:fld>
            <a:endParaRPr lang="de-CH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305659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425CBD4E-B7E1-4CCF-815A-011DA7B8B6DF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50E9C-3408-4898-8808-89C277F488AD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274315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81000" y="2014538"/>
            <a:ext cx="4114800" cy="370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014538"/>
            <a:ext cx="4114800" cy="370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988854DD-EE60-49D4-B36C-1F8A509C85C4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D7FFA-AEE5-495F-B9C3-2C128971042F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175933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66556E37-947B-4F2C-92EA-EF2B1F548074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8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CDA70-9106-45B2-8E4E-AF2DF84EEC0D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9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302953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DC9DEB63-E0D2-4E05-85D5-EAF1A15DE7E7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53C69-A89D-4CDD-B4B4-4E29207A2058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163618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0FC37CAB-A1D0-42BC-810D-E6C7BB7A2FBA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9284F-20AA-4E40-8877-A7006F7F6BA4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357038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E2EA2E0F-A711-4835-B72B-3023D6CE507E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3B98F-FEA2-4231-A9A8-7B134E933CAD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87597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E76031E8-3A9E-4DB6-B105-17711212C67F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5A201-2BBE-4590-9E21-8B7BB0909237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79972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E0232A51-8117-43D3-BB97-A2C22E98CACA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53E9B-893F-432D-A907-C8C89C477A1B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240937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67500" y="762000"/>
            <a:ext cx="2095500" cy="4953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81000" y="762000"/>
            <a:ext cx="6134100" cy="49530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49A5E7AB-2EC6-449F-9788-E362C47EFFC4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AE32E-5D2C-4A3A-887D-86B462D1F674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44381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0" y="0"/>
            <a:ext cx="9213850" cy="6858000"/>
          </a:xfrm>
          <a:prstGeom prst="rect">
            <a:avLst/>
          </a:prstGeom>
          <a:solidFill>
            <a:srgbClr val="004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213850" cy="160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381000" y="749300"/>
            <a:ext cx="431800" cy="0"/>
          </a:xfrm>
          <a:prstGeom prst="line">
            <a:avLst/>
          </a:prstGeom>
          <a:noFill/>
          <a:ln w="2882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381000" y="17526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81000" y="35814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381000" y="41910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381000" y="37338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381000" y="38862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381000" y="40386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381000" y="48006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381000" y="43434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381000" y="44958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381000" y="46482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381000" y="54102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381000" y="49530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381000" y="51054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381000" y="52578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381000" y="62484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381000" y="6369050"/>
            <a:ext cx="19812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0" hangingPunct="0">
              <a:defRPr/>
            </a:pPr>
            <a:r>
              <a:rPr lang="de-CH" altLang="de-CH" sz="900">
                <a:solidFill>
                  <a:srgbClr val="FFFFFF"/>
                </a:solidFill>
                <a:latin typeface="Arial" charset="0"/>
              </a:rPr>
              <a:t>Volksschulamt Kanton Zürich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2514600" y="6369050"/>
            <a:ext cx="19812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0" hangingPunct="0">
              <a:defRPr/>
            </a:pPr>
            <a:r>
              <a:rPr lang="de-CH" altLang="de-CH" sz="900">
                <a:solidFill>
                  <a:srgbClr val="FFFFFF"/>
                </a:solidFill>
                <a:latin typeface="Arial" charset="0"/>
              </a:rPr>
              <a:t>Walchestrasse 21, Postfach </a:t>
            </a:r>
          </a:p>
          <a:p>
            <a:pPr eaLnBrk="0" hangingPunct="0">
              <a:defRPr/>
            </a:pPr>
            <a:r>
              <a:rPr lang="de-CH" altLang="de-CH" sz="900">
                <a:solidFill>
                  <a:srgbClr val="FFFFFF"/>
                </a:solidFill>
                <a:latin typeface="Arial" charset="0"/>
              </a:rPr>
              <a:t>8090 Zürich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648200" y="6369050"/>
            <a:ext cx="19812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0" hangingPunct="0">
              <a:defRPr/>
            </a:pPr>
            <a:endParaRPr lang="de-CH" altLang="de-CH" sz="1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5" name="Line 28"/>
          <p:cNvSpPr>
            <a:spLocks noChangeShapeType="1"/>
          </p:cNvSpPr>
          <p:nvPr/>
        </p:nvSpPr>
        <p:spPr bwMode="auto">
          <a:xfrm>
            <a:off x="381000" y="749300"/>
            <a:ext cx="431800" cy="0"/>
          </a:xfrm>
          <a:prstGeom prst="line">
            <a:avLst/>
          </a:prstGeom>
          <a:noFill/>
          <a:ln w="2882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26" name="Line 29"/>
          <p:cNvSpPr>
            <a:spLocks noChangeShapeType="1"/>
          </p:cNvSpPr>
          <p:nvPr/>
        </p:nvSpPr>
        <p:spPr bwMode="auto">
          <a:xfrm>
            <a:off x="381000" y="17526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27" name="Line 30"/>
          <p:cNvSpPr>
            <a:spLocks noChangeShapeType="1"/>
          </p:cNvSpPr>
          <p:nvPr/>
        </p:nvSpPr>
        <p:spPr bwMode="auto">
          <a:xfrm>
            <a:off x="381000" y="35814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28" name="Line 31"/>
          <p:cNvSpPr>
            <a:spLocks noChangeShapeType="1"/>
          </p:cNvSpPr>
          <p:nvPr/>
        </p:nvSpPr>
        <p:spPr bwMode="auto">
          <a:xfrm>
            <a:off x="381000" y="41910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29" name="Line 32"/>
          <p:cNvSpPr>
            <a:spLocks noChangeShapeType="1"/>
          </p:cNvSpPr>
          <p:nvPr/>
        </p:nvSpPr>
        <p:spPr bwMode="auto">
          <a:xfrm>
            <a:off x="381000" y="37338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0" name="Line 33"/>
          <p:cNvSpPr>
            <a:spLocks noChangeShapeType="1"/>
          </p:cNvSpPr>
          <p:nvPr/>
        </p:nvSpPr>
        <p:spPr bwMode="auto">
          <a:xfrm>
            <a:off x="381000" y="38862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1" name="Line 34"/>
          <p:cNvSpPr>
            <a:spLocks noChangeShapeType="1"/>
          </p:cNvSpPr>
          <p:nvPr/>
        </p:nvSpPr>
        <p:spPr bwMode="auto">
          <a:xfrm>
            <a:off x="381000" y="40386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>
            <a:off x="381000" y="48006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3" name="Line 36"/>
          <p:cNvSpPr>
            <a:spLocks noChangeShapeType="1"/>
          </p:cNvSpPr>
          <p:nvPr/>
        </p:nvSpPr>
        <p:spPr bwMode="auto">
          <a:xfrm>
            <a:off x="381000" y="43434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4" name="Line 37"/>
          <p:cNvSpPr>
            <a:spLocks noChangeShapeType="1"/>
          </p:cNvSpPr>
          <p:nvPr/>
        </p:nvSpPr>
        <p:spPr bwMode="auto">
          <a:xfrm>
            <a:off x="381000" y="44958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5" name="Line 38"/>
          <p:cNvSpPr>
            <a:spLocks noChangeShapeType="1"/>
          </p:cNvSpPr>
          <p:nvPr/>
        </p:nvSpPr>
        <p:spPr bwMode="auto">
          <a:xfrm>
            <a:off x="381000" y="46482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6" name="Line 39"/>
          <p:cNvSpPr>
            <a:spLocks noChangeShapeType="1"/>
          </p:cNvSpPr>
          <p:nvPr/>
        </p:nvSpPr>
        <p:spPr bwMode="auto">
          <a:xfrm>
            <a:off x="381000" y="54102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81000" y="49530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8" name="Line 41"/>
          <p:cNvSpPr>
            <a:spLocks noChangeShapeType="1"/>
          </p:cNvSpPr>
          <p:nvPr/>
        </p:nvSpPr>
        <p:spPr bwMode="auto">
          <a:xfrm>
            <a:off x="381000" y="51054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39" name="Line 42"/>
          <p:cNvSpPr>
            <a:spLocks noChangeShapeType="1"/>
          </p:cNvSpPr>
          <p:nvPr/>
        </p:nvSpPr>
        <p:spPr bwMode="auto">
          <a:xfrm>
            <a:off x="381000" y="52578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40" name="Line 43"/>
          <p:cNvSpPr>
            <a:spLocks noChangeShapeType="1"/>
          </p:cNvSpPr>
          <p:nvPr/>
        </p:nvSpPr>
        <p:spPr bwMode="auto">
          <a:xfrm>
            <a:off x="381000" y="62484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41" name="Text Box 46"/>
          <p:cNvSpPr txBox="1">
            <a:spLocks noChangeArrowheads="1"/>
          </p:cNvSpPr>
          <p:nvPr/>
        </p:nvSpPr>
        <p:spPr bwMode="auto">
          <a:xfrm>
            <a:off x="4648200" y="6369050"/>
            <a:ext cx="19812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0" hangingPunct="0">
              <a:defRPr/>
            </a:pPr>
            <a:endParaRPr lang="de-CH" altLang="de-CH" sz="140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2" name="Picture 55" descr="AmtlöweZH_12mm.jpg                                             00073B2EMacintosh HD                   B4112A5C: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271463"/>
            <a:ext cx="4365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58" descr="BDZH_VSA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0097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1752600"/>
            <a:ext cx="8382000" cy="990600"/>
          </a:xfrm>
        </p:spPr>
        <p:txBody>
          <a:bodyPr/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altLang="de-CH" noProof="0" smtClean="0"/>
              <a:t>Titelmasterformat durch Klicken bearbeiten</a:t>
            </a:r>
            <a:endParaRPr lang="de-CH" altLang="de-CH" noProof="0" smtClean="0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863850"/>
            <a:ext cx="8382000" cy="4572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altLang="de-CH" noProof="0" smtClean="0"/>
              <a:t>Formatvorlage des Untertitelmasters durch Klicken bearbeiten</a:t>
            </a:r>
            <a:endParaRPr lang="de-CH" altLang="de-CH" noProof="0" smtClean="0"/>
          </a:p>
        </p:txBody>
      </p:sp>
    </p:spTree>
    <p:extLst>
      <p:ext uri="{BB962C8B-B14F-4D97-AF65-F5344CB8AC3E}">
        <p14:creationId xmlns:p14="http://schemas.microsoft.com/office/powerpoint/2010/main" val="155763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Seite </a:t>
            </a:r>
            <a:fld id="{E76031E8-3A9E-4DB6-B105-17711212C67F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5A201-2BBE-4590-9E21-8B7BB0909237}" type="datetime4">
              <a:rPr lang="de-CH"/>
              <a:pPr>
                <a:defRPr/>
              </a:pPr>
              <a:t>18. September 2013</a:t>
            </a:fld>
            <a:endParaRPr lang="de-CH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167865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F620217F-182C-4527-8D30-319F021928FD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F22CB-CDFA-4D16-9A60-BD6DA20E63B8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80215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425CBD4E-B7E1-4CCF-815A-011DA7B8B6DF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50E9C-3408-4898-8808-89C277F488AD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415011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81000" y="2014538"/>
            <a:ext cx="4114800" cy="370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014538"/>
            <a:ext cx="4114800" cy="370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988854DD-EE60-49D4-B36C-1F8A509C85C4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D7FFA-AEE5-495F-B9C3-2C128971042F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221264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66556E37-947B-4F2C-92EA-EF2B1F548074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8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CDA70-9106-45B2-8E4E-AF2DF84EEC0D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9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204736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DC9DEB63-E0D2-4E05-85D5-EAF1A15DE7E7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53C69-A89D-4CDD-B4B4-4E29207A2058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418934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0FC37CAB-A1D0-42BC-810D-E6C7BB7A2FBA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9284F-20AA-4E40-8877-A7006F7F6BA4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61197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E2EA2E0F-A711-4835-B72B-3023D6CE507E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3B98F-FEA2-4231-A9A8-7B134E933CAD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209481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E76031E8-3A9E-4DB6-B105-17711212C67F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5A201-2BBE-4590-9E21-8B7BB0909237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365448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E0232A51-8117-43D3-BB97-A2C22E98CACA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53E9B-893F-432D-A907-C8C89C477A1B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378043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67500" y="762000"/>
            <a:ext cx="2095500" cy="4953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81000" y="762000"/>
            <a:ext cx="6134100" cy="49530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49A5E7AB-2EC6-449F-9788-E362C47EFFC4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AE32E-5D2C-4A3A-887D-86B462D1F674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104775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%12Amtl&#246;weZH_12mm.jpg%20%20%20%20%20%20%20%20%20%20%20%20%20%20%20%20%20%20%20%20%20%20%20%20%20%20%20%20%20%20%20%20%20%20%20%20%20%20%20%20%20%20%20%20%2000073B2E%0cMacintosh%20HD%20%20%20%20%20%20%20%20%20%20%20%20%20%20%20%20%20%20%20B4112A5C:" TargetMode="Externa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%12Amtl&#246;weZH_12mm.jpg%20%20%20%20%20%20%20%20%20%20%20%20%20%20%20%20%20%20%20%20%20%20%20%20%20%20%20%20%20%20%20%20%20%20%20%20%20%20%20%20%20%20%20%20%2000073B2E%0cMacintosh%20HD%20%20%20%20%20%20%20%20%20%20%20%20%20%20%20%20%20%20%20B4112A5C: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%12Amtl&#246;weZH_12mm.jpg%20%20%20%20%20%20%20%20%20%20%20%20%20%20%20%20%20%20%20%20%20%20%20%20%20%20%20%20%20%20%20%20%20%20%20%20%20%20%20%20%20%20%20%20%2000073B2E%0cMacintosh%20HD%20%20%20%20%20%20%20%20%20%20%20%20%20%20%20%20%20%20%20B4112A5C: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%12Amtl&#246;weZH_12mm.jpg%20%20%20%20%20%20%20%20%20%20%20%20%20%20%20%20%20%20%20%20%20%20%20%20%20%20%20%20%20%20%20%20%20%20%20%20%20%20%20%20%20%20%20%20%2000073B2E%0cMacintosh%20HD%20%20%20%20%20%20%20%20%20%20%20%20%20%20%20%20%20%20%20B4112A5C:" TargetMode="Externa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%12Amtl&#246;weZH_12mm.jpg%20%20%20%20%20%20%20%20%20%20%20%20%20%20%20%20%20%20%20%20%20%20%20%20%20%20%20%20%20%20%20%20%20%20%20%20%20%20%20%20%20%20%20%20%2000073B2E%0cMacintosh%20HD%20%20%20%20%20%20%20%20%20%20%20%20%20%20%20%20%20%20%20B4112A5C:" TargetMode="Externa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%12Amtl&#246;weZH_12mm.jpg%20%20%20%20%20%20%20%20%20%20%20%20%20%20%20%20%20%20%20%20%20%20%20%20%20%20%20%20%20%20%20%20%20%20%20%20%20%20%20%20%20%20%20%20%2000073B2E%0cMacintosh%20HD%20%20%20%20%20%20%20%20%20%20%20%20%20%20%20%20%20%20%20B4112A5C:" TargetMode="Externa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%12Amtl&#246;weZH_12mm.jpg%20%20%20%20%20%20%20%20%20%20%20%20%20%20%20%20%20%20%20%20%20%20%20%20%20%20%20%20%20%20%20%20%20%20%20%20%20%20%20%20%20%20%20%20%2000073B2E%0cMacintosh%20HD%20%20%20%20%20%20%20%20%20%20%20%20%20%20%20%20%20%20%20B4112A5C:" TargetMode="Externa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%12Amtl&#246;weZH_12mm.jpg%20%20%20%20%20%20%20%20%20%20%20%20%20%20%20%20%20%20%20%20%20%20%20%20%20%20%20%20%20%20%20%20%20%20%20%20%20%20%20%20%20%20%20%20%2000073B2E%0cMacintosh%20HD%20%20%20%20%20%20%20%20%20%20%20%20%20%20%20%20%20%20%20B4112A5C:" TargetMode="Externa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%12Amtl&#246;weZH_12mm.jpg%20%20%20%20%20%20%20%20%20%20%20%20%20%20%20%20%20%20%20%20%20%20%20%20%20%20%20%20%20%20%20%20%20%20%20%20%20%20%20%20%20%20%20%20%2000073B2E%0cMacintosh%20HD%20%20%20%20%20%20%20%20%20%20%20%20%20%20%20%20%20%20%20B4112A5C:" TargetMode="Externa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%12Amtl&#246;weZH_12mm.jpg%20%20%20%20%20%20%20%20%20%20%20%20%20%20%20%20%20%20%20%20%20%20%20%20%20%20%20%20%20%20%20%20%20%20%20%20%20%20%20%20%20%20%20%20%2000073B2E%0cMacintosh%20HD%20%20%20%20%20%20%20%20%20%20%20%20%20%20%20%20%20%20%20B4112A5C: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762000"/>
            <a:ext cx="83820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2014538"/>
            <a:ext cx="8382000" cy="370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</a:p>
        </p:txBody>
      </p:sp>
      <p:sp>
        <p:nvSpPr>
          <p:cNvPr id="1028" name="Line 5"/>
          <p:cNvSpPr>
            <a:spLocks noChangeShapeType="1"/>
          </p:cNvSpPr>
          <p:nvPr/>
        </p:nvSpPr>
        <p:spPr bwMode="auto">
          <a:xfrm>
            <a:off x="381000" y="749300"/>
            <a:ext cx="431800" cy="0"/>
          </a:xfrm>
          <a:prstGeom prst="line">
            <a:avLst/>
          </a:prstGeom>
          <a:noFill/>
          <a:ln w="2882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1029" name="Line 8"/>
          <p:cNvSpPr>
            <a:spLocks noChangeShapeType="1"/>
          </p:cNvSpPr>
          <p:nvPr/>
        </p:nvSpPr>
        <p:spPr bwMode="auto">
          <a:xfrm>
            <a:off x="381000" y="749300"/>
            <a:ext cx="431800" cy="0"/>
          </a:xfrm>
          <a:prstGeom prst="line">
            <a:avLst/>
          </a:prstGeom>
          <a:noFill/>
          <a:ln w="2882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pic>
        <p:nvPicPr>
          <p:cNvPr id="1030" name="Picture 14" descr="AmtlöweZH_12mm.jpg                                             00073B2EMacintosh HD                   B4112A5C:"/>
          <p:cNvPicPr>
            <a:picLocks noChangeAspect="1" noChangeArrowheads="1"/>
          </p:cNvPicPr>
          <p:nvPr/>
        </p:nvPicPr>
        <p:blipFill>
          <a:blip r:embed="rId13" r:link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271463"/>
            <a:ext cx="4365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7" descr="BDZH_VSA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0097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4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86500"/>
            <a:ext cx="19812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100">
                <a:latin typeface="+mn-lt"/>
              </a:defRPr>
            </a:lvl1pPr>
          </a:lstStyle>
          <a:p>
            <a:pPr>
              <a:defRPr/>
            </a:pPr>
            <a:r>
              <a:rPr lang="de-CH"/>
              <a:t>Seite </a:t>
            </a:r>
            <a:fld id="{77A0D3D8-5586-4CF4-83E8-2E4BB3610B4E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2459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86200" y="62928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+mn-lt"/>
              </a:defRPr>
            </a:lvl1pPr>
          </a:lstStyle>
          <a:p>
            <a:pPr>
              <a:defRPr/>
            </a:pPr>
            <a:fld id="{82974446-0ABA-4E6D-919A-886BDA4BC93F}" type="datetime4">
              <a:rPr lang="de-CH"/>
              <a:pPr>
                <a:defRPr/>
              </a:pPr>
              <a:t>18. September 2013</a:t>
            </a:fld>
            <a:endParaRPr lang="de-CH"/>
          </a:p>
        </p:txBody>
      </p:sp>
      <p:sp>
        <p:nvSpPr>
          <p:cNvPr id="2459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2928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+mn-lt"/>
              </a:defRPr>
            </a:lvl1pPr>
          </a:lstStyle>
          <a:p>
            <a:pPr>
              <a:defRPr/>
            </a:pPr>
            <a:r>
              <a:rPr lang="de-CH"/>
              <a:t>Thema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82575" indent="-282575" algn="l" rtl="0" eaLnBrk="0" fontAlgn="base" hangingPunct="0">
        <a:lnSpc>
          <a:spcPct val="110000"/>
        </a:lnSpc>
        <a:spcBef>
          <a:spcPct val="55000"/>
        </a:spcBef>
        <a:spcAft>
          <a:spcPct val="0"/>
        </a:spcAft>
        <a:buFont typeface="Times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6763" indent="-293688" algn="l" rtl="0" eaLnBrk="0" fontAlgn="base" hangingPunct="0">
        <a:lnSpc>
          <a:spcPct val="110000"/>
        </a:lnSpc>
        <a:spcBef>
          <a:spcPct val="55000"/>
        </a:spcBef>
        <a:spcAft>
          <a:spcPct val="0"/>
        </a:spcAft>
        <a:buFont typeface="Times" charset="0"/>
        <a:buChar char="–"/>
        <a:defRPr sz="2000">
          <a:solidFill>
            <a:schemeClr val="tx1"/>
          </a:solidFill>
          <a:latin typeface="+mn-lt"/>
        </a:defRPr>
      </a:lvl2pPr>
      <a:lvl3pPr marL="1239838" indent="-282575" algn="l" rtl="0" eaLnBrk="0" fontAlgn="base" hangingPunct="0">
        <a:lnSpc>
          <a:spcPct val="110000"/>
        </a:lnSpc>
        <a:spcBef>
          <a:spcPct val="55000"/>
        </a:spcBef>
        <a:spcAft>
          <a:spcPct val="0"/>
        </a:spcAft>
        <a:buFont typeface="Times" charset="0"/>
        <a:buChar char="–"/>
        <a:defRPr sz="2000">
          <a:solidFill>
            <a:schemeClr val="tx1"/>
          </a:solidFill>
          <a:latin typeface="+mn-lt"/>
        </a:defRPr>
      </a:lvl3pPr>
      <a:lvl4pPr marL="1712913" indent="-282575" algn="l" rtl="0" eaLnBrk="0" fontAlgn="base" hangingPunct="0">
        <a:lnSpc>
          <a:spcPct val="110000"/>
        </a:lnSpc>
        <a:spcBef>
          <a:spcPct val="55000"/>
        </a:spcBef>
        <a:spcAft>
          <a:spcPct val="0"/>
        </a:spcAft>
        <a:buFont typeface="Times" charset="0"/>
        <a:buChar char="–"/>
        <a:defRPr sz="2000">
          <a:solidFill>
            <a:schemeClr val="tx1"/>
          </a:solidFill>
          <a:latin typeface="+mn-lt"/>
        </a:defRPr>
      </a:lvl4pPr>
      <a:lvl5pPr marL="2187575" indent="-284163" algn="l" rtl="0" eaLnBrk="0" fontAlgn="base" hangingPunct="0">
        <a:lnSpc>
          <a:spcPct val="110000"/>
        </a:lnSpc>
        <a:spcBef>
          <a:spcPct val="55000"/>
        </a:spcBef>
        <a:spcAft>
          <a:spcPct val="0"/>
        </a:spcAft>
        <a:buFont typeface="Times" charset="0"/>
        <a:buChar char="–"/>
        <a:defRPr sz="2000">
          <a:solidFill>
            <a:schemeClr val="tx1"/>
          </a:solidFill>
          <a:latin typeface="+mn-lt"/>
        </a:defRPr>
      </a:lvl5pPr>
      <a:lvl6pPr marL="2644775" indent="-284163" algn="l" rtl="0" eaLnBrk="1" fontAlgn="base" hangingPunct="1">
        <a:lnSpc>
          <a:spcPct val="110000"/>
        </a:lnSpc>
        <a:spcBef>
          <a:spcPct val="55000"/>
        </a:spcBef>
        <a:spcAft>
          <a:spcPct val="0"/>
        </a:spcAft>
        <a:buFont typeface="Times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3101975" indent="-284163" algn="l" rtl="0" eaLnBrk="1" fontAlgn="base" hangingPunct="1">
        <a:lnSpc>
          <a:spcPct val="110000"/>
        </a:lnSpc>
        <a:spcBef>
          <a:spcPct val="55000"/>
        </a:spcBef>
        <a:spcAft>
          <a:spcPct val="0"/>
        </a:spcAft>
        <a:buFont typeface="Times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559175" indent="-284163" algn="l" rtl="0" eaLnBrk="1" fontAlgn="base" hangingPunct="1">
        <a:lnSpc>
          <a:spcPct val="110000"/>
        </a:lnSpc>
        <a:spcBef>
          <a:spcPct val="55000"/>
        </a:spcBef>
        <a:spcAft>
          <a:spcPct val="0"/>
        </a:spcAft>
        <a:buFont typeface="Times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4016375" indent="-284163" algn="l" rtl="0" eaLnBrk="1" fontAlgn="base" hangingPunct="1">
        <a:lnSpc>
          <a:spcPct val="110000"/>
        </a:lnSpc>
        <a:spcBef>
          <a:spcPct val="55000"/>
        </a:spcBef>
        <a:spcAft>
          <a:spcPct val="0"/>
        </a:spcAft>
        <a:buFont typeface="Times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762000"/>
            <a:ext cx="83820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2014538"/>
            <a:ext cx="8382000" cy="370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</a:p>
        </p:txBody>
      </p:sp>
      <p:sp>
        <p:nvSpPr>
          <p:cNvPr id="1028" name="Line 5"/>
          <p:cNvSpPr>
            <a:spLocks noChangeShapeType="1"/>
          </p:cNvSpPr>
          <p:nvPr/>
        </p:nvSpPr>
        <p:spPr bwMode="auto">
          <a:xfrm>
            <a:off x="381000" y="749300"/>
            <a:ext cx="431800" cy="0"/>
          </a:xfrm>
          <a:prstGeom prst="line">
            <a:avLst/>
          </a:prstGeom>
          <a:noFill/>
          <a:ln w="2882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029" name="Line 8"/>
          <p:cNvSpPr>
            <a:spLocks noChangeShapeType="1"/>
          </p:cNvSpPr>
          <p:nvPr/>
        </p:nvSpPr>
        <p:spPr bwMode="auto">
          <a:xfrm>
            <a:off x="381000" y="749300"/>
            <a:ext cx="431800" cy="0"/>
          </a:xfrm>
          <a:prstGeom prst="line">
            <a:avLst/>
          </a:prstGeom>
          <a:noFill/>
          <a:ln w="2882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pic>
        <p:nvPicPr>
          <p:cNvPr id="1030" name="Picture 14" descr="AmtlöweZH_12mm.jpg                                             00073B2EMacintosh HD                   B4112A5C:"/>
          <p:cNvPicPr>
            <a:picLocks noChangeAspect="1" noChangeArrowheads="1"/>
          </p:cNvPicPr>
          <p:nvPr/>
        </p:nvPicPr>
        <p:blipFill>
          <a:blip r:embed="rId13" r:link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271463"/>
            <a:ext cx="4365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7" descr="BDZH_VSA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0097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4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86500"/>
            <a:ext cx="19812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100">
                <a:latin typeface="+mn-lt"/>
              </a:defRPr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77A0D3D8-5586-4CF4-83E8-2E4BB3610B4E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2459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86200" y="62928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+mn-lt"/>
              </a:defRPr>
            </a:lvl1pPr>
          </a:lstStyle>
          <a:p>
            <a:pPr>
              <a:defRPr/>
            </a:pPr>
            <a:fld id="{82974446-0ABA-4E6D-919A-886BDA4BC93F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2459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2928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+mn-lt"/>
              </a:defRPr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54485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82575" indent="-282575" algn="l" rtl="0" eaLnBrk="0" fontAlgn="base" hangingPunct="0">
        <a:lnSpc>
          <a:spcPct val="110000"/>
        </a:lnSpc>
        <a:spcBef>
          <a:spcPct val="55000"/>
        </a:spcBef>
        <a:spcAft>
          <a:spcPct val="0"/>
        </a:spcAft>
        <a:buFont typeface="Times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6763" indent="-293688" algn="l" rtl="0" eaLnBrk="0" fontAlgn="base" hangingPunct="0">
        <a:lnSpc>
          <a:spcPct val="110000"/>
        </a:lnSpc>
        <a:spcBef>
          <a:spcPct val="55000"/>
        </a:spcBef>
        <a:spcAft>
          <a:spcPct val="0"/>
        </a:spcAft>
        <a:buFont typeface="Times" charset="0"/>
        <a:buChar char="–"/>
        <a:defRPr sz="2000">
          <a:solidFill>
            <a:schemeClr val="tx1"/>
          </a:solidFill>
          <a:latin typeface="+mn-lt"/>
        </a:defRPr>
      </a:lvl2pPr>
      <a:lvl3pPr marL="1239838" indent="-282575" algn="l" rtl="0" eaLnBrk="0" fontAlgn="base" hangingPunct="0">
        <a:lnSpc>
          <a:spcPct val="110000"/>
        </a:lnSpc>
        <a:spcBef>
          <a:spcPct val="55000"/>
        </a:spcBef>
        <a:spcAft>
          <a:spcPct val="0"/>
        </a:spcAft>
        <a:buFont typeface="Times" charset="0"/>
        <a:buChar char="–"/>
        <a:defRPr sz="2000">
          <a:solidFill>
            <a:schemeClr val="tx1"/>
          </a:solidFill>
          <a:latin typeface="+mn-lt"/>
        </a:defRPr>
      </a:lvl3pPr>
      <a:lvl4pPr marL="1712913" indent="-282575" algn="l" rtl="0" eaLnBrk="0" fontAlgn="base" hangingPunct="0">
        <a:lnSpc>
          <a:spcPct val="110000"/>
        </a:lnSpc>
        <a:spcBef>
          <a:spcPct val="55000"/>
        </a:spcBef>
        <a:spcAft>
          <a:spcPct val="0"/>
        </a:spcAft>
        <a:buFont typeface="Times" charset="0"/>
        <a:buChar char="–"/>
        <a:defRPr sz="2000">
          <a:solidFill>
            <a:schemeClr val="tx1"/>
          </a:solidFill>
          <a:latin typeface="+mn-lt"/>
        </a:defRPr>
      </a:lvl4pPr>
      <a:lvl5pPr marL="2187575" indent="-284163" algn="l" rtl="0" eaLnBrk="0" fontAlgn="base" hangingPunct="0">
        <a:lnSpc>
          <a:spcPct val="110000"/>
        </a:lnSpc>
        <a:spcBef>
          <a:spcPct val="55000"/>
        </a:spcBef>
        <a:spcAft>
          <a:spcPct val="0"/>
        </a:spcAft>
        <a:buFont typeface="Times" charset="0"/>
        <a:buChar char="–"/>
        <a:defRPr sz="2000">
          <a:solidFill>
            <a:schemeClr val="tx1"/>
          </a:solidFill>
          <a:latin typeface="+mn-lt"/>
        </a:defRPr>
      </a:lvl5pPr>
      <a:lvl6pPr marL="2644775" indent="-284163" algn="l" rtl="0" eaLnBrk="1" fontAlgn="base" hangingPunct="1">
        <a:lnSpc>
          <a:spcPct val="110000"/>
        </a:lnSpc>
        <a:spcBef>
          <a:spcPct val="55000"/>
        </a:spcBef>
        <a:spcAft>
          <a:spcPct val="0"/>
        </a:spcAft>
        <a:buFont typeface="Times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3101975" indent="-284163" algn="l" rtl="0" eaLnBrk="1" fontAlgn="base" hangingPunct="1">
        <a:lnSpc>
          <a:spcPct val="110000"/>
        </a:lnSpc>
        <a:spcBef>
          <a:spcPct val="55000"/>
        </a:spcBef>
        <a:spcAft>
          <a:spcPct val="0"/>
        </a:spcAft>
        <a:buFont typeface="Times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559175" indent="-284163" algn="l" rtl="0" eaLnBrk="1" fontAlgn="base" hangingPunct="1">
        <a:lnSpc>
          <a:spcPct val="110000"/>
        </a:lnSpc>
        <a:spcBef>
          <a:spcPct val="55000"/>
        </a:spcBef>
        <a:spcAft>
          <a:spcPct val="0"/>
        </a:spcAft>
        <a:buFont typeface="Times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4016375" indent="-284163" algn="l" rtl="0" eaLnBrk="1" fontAlgn="base" hangingPunct="1">
        <a:lnSpc>
          <a:spcPct val="110000"/>
        </a:lnSpc>
        <a:spcBef>
          <a:spcPct val="55000"/>
        </a:spcBef>
        <a:spcAft>
          <a:spcPct val="0"/>
        </a:spcAft>
        <a:buFont typeface="Times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762000"/>
            <a:ext cx="83820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2014538"/>
            <a:ext cx="8382000" cy="370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</a:p>
        </p:txBody>
      </p:sp>
      <p:sp>
        <p:nvSpPr>
          <p:cNvPr id="1028" name="Line 5"/>
          <p:cNvSpPr>
            <a:spLocks noChangeShapeType="1"/>
          </p:cNvSpPr>
          <p:nvPr/>
        </p:nvSpPr>
        <p:spPr bwMode="auto">
          <a:xfrm>
            <a:off x="381000" y="749300"/>
            <a:ext cx="431800" cy="0"/>
          </a:xfrm>
          <a:prstGeom prst="line">
            <a:avLst/>
          </a:prstGeom>
          <a:noFill/>
          <a:ln w="2882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029" name="Line 8"/>
          <p:cNvSpPr>
            <a:spLocks noChangeShapeType="1"/>
          </p:cNvSpPr>
          <p:nvPr/>
        </p:nvSpPr>
        <p:spPr bwMode="auto">
          <a:xfrm>
            <a:off x="381000" y="749300"/>
            <a:ext cx="431800" cy="0"/>
          </a:xfrm>
          <a:prstGeom prst="line">
            <a:avLst/>
          </a:prstGeom>
          <a:noFill/>
          <a:ln w="2882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pic>
        <p:nvPicPr>
          <p:cNvPr id="1030" name="Picture 14" descr="AmtlöweZH_12mm.jpg                                             00073B2EMacintosh HD                   B4112A5C:"/>
          <p:cNvPicPr>
            <a:picLocks noChangeAspect="1" noChangeArrowheads="1"/>
          </p:cNvPicPr>
          <p:nvPr/>
        </p:nvPicPr>
        <p:blipFill>
          <a:blip r:embed="rId13" r:link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271463"/>
            <a:ext cx="4365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7" descr="BDZH_VSA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0097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4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86500"/>
            <a:ext cx="19812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100">
                <a:latin typeface="+mn-lt"/>
              </a:defRPr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77A0D3D8-5586-4CF4-83E8-2E4BB3610B4E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2459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86200" y="62928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+mn-lt"/>
              </a:defRPr>
            </a:lvl1pPr>
          </a:lstStyle>
          <a:p>
            <a:pPr>
              <a:defRPr/>
            </a:pPr>
            <a:fld id="{82974446-0ABA-4E6D-919A-886BDA4BC93F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2459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2928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+mn-lt"/>
              </a:defRPr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3334724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82575" indent="-282575" algn="l" rtl="0" eaLnBrk="0" fontAlgn="base" hangingPunct="0">
        <a:lnSpc>
          <a:spcPct val="110000"/>
        </a:lnSpc>
        <a:spcBef>
          <a:spcPct val="55000"/>
        </a:spcBef>
        <a:spcAft>
          <a:spcPct val="0"/>
        </a:spcAft>
        <a:buFont typeface="Times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6763" indent="-293688" algn="l" rtl="0" eaLnBrk="0" fontAlgn="base" hangingPunct="0">
        <a:lnSpc>
          <a:spcPct val="110000"/>
        </a:lnSpc>
        <a:spcBef>
          <a:spcPct val="55000"/>
        </a:spcBef>
        <a:spcAft>
          <a:spcPct val="0"/>
        </a:spcAft>
        <a:buFont typeface="Times" charset="0"/>
        <a:buChar char="–"/>
        <a:defRPr sz="2000">
          <a:solidFill>
            <a:schemeClr val="tx1"/>
          </a:solidFill>
          <a:latin typeface="+mn-lt"/>
        </a:defRPr>
      </a:lvl2pPr>
      <a:lvl3pPr marL="1239838" indent="-282575" algn="l" rtl="0" eaLnBrk="0" fontAlgn="base" hangingPunct="0">
        <a:lnSpc>
          <a:spcPct val="110000"/>
        </a:lnSpc>
        <a:spcBef>
          <a:spcPct val="55000"/>
        </a:spcBef>
        <a:spcAft>
          <a:spcPct val="0"/>
        </a:spcAft>
        <a:buFont typeface="Times" charset="0"/>
        <a:buChar char="–"/>
        <a:defRPr sz="2000">
          <a:solidFill>
            <a:schemeClr val="tx1"/>
          </a:solidFill>
          <a:latin typeface="+mn-lt"/>
        </a:defRPr>
      </a:lvl3pPr>
      <a:lvl4pPr marL="1712913" indent="-282575" algn="l" rtl="0" eaLnBrk="0" fontAlgn="base" hangingPunct="0">
        <a:lnSpc>
          <a:spcPct val="110000"/>
        </a:lnSpc>
        <a:spcBef>
          <a:spcPct val="55000"/>
        </a:spcBef>
        <a:spcAft>
          <a:spcPct val="0"/>
        </a:spcAft>
        <a:buFont typeface="Times" charset="0"/>
        <a:buChar char="–"/>
        <a:defRPr sz="2000">
          <a:solidFill>
            <a:schemeClr val="tx1"/>
          </a:solidFill>
          <a:latin typeface="+mn-lt"/>
        </a:defRPr>
      </a:lvl4pPr>
      <a:lvl5pPr marL="2187575" indent="-284163" algn="l" rtl="0" eaLnBrk="0" fontAlgn="base" hangingPunct="0">
        <a:lnSpc>
          <a:spcPct val="110000"/>
        </a:lnSpc>
        <a:spcBef>
          <a:spcPct val="55000"/>
        </a:spcBef>
        <a:spcAft>
          <a:spcPct val="0"/>
        </a:spcAft>
        <a:buFont typeface="Times" charset="0"/>
        <a:buChar char="–"/>
        <a:defRPr sz="2000">
          <a:solidFill>
            <a:schemeClr val="tx1"/>
          </a:solidFill>
          <a:latin typeface="+mn-lt"/>
        </a:defRPr>
      </a:lvl5pPr>
      <a:lvl6pPr marL="2644775" indent="-284163" algn="l" rtl="0" eaLnBrk="1" fontAlgn="base" hangingPunct="1">
        <a:lnSpc>
          <a:spcPct val="110000"/>
        </a:lnSpc>
        <a:spcBef>
          <a:spcPct val="55000"/>
        </a:spcBef>
        <a:spcAft>
          <a:spcPct val="0"/>
        </a:spcAft>
        <a:buFont typeface="Times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3101975" indent="-284163" algn="l" rtl="0" eaLnBrk="1" fontAlgn="base" hangingPunct="1">
        <a:lnSpc>
          <a:spcPct val="110000"/>
        </a:lnSpc>
        <a:spcBef>
          <a:spcPct val="55000"/>
        </a:spcBef>
        <a:spcAft>
          <a:spcPct val="0"/>
        </a:spcAft>
        <a:buFont typeface="Times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559175" indent="-284163" algn="l" rtl="0" eaLnBrk="1" fontAlgn="base" hangingPunct="1">
        <a:lnSpc>
          <a:spcPct val="110000"/>
        </a:lnSpc>
        <a:spcBef>
          <a:spcPct val="55000"/>
        </a:spcBef>
        <a:spcAft>
          <a:spcPct val="0"/>
        </a:spcAft>
        <a:buFont typeface="Times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4016375" indent="-284163" algn="l" rtl="0" eaLnBrk="1" fontAlgn="base" hangingPunct="1">
        <a:lnSpc>
          <a:spcPct val="110000"/>
        </a:lnSpc>
        <a:spcBef>
          <a:spcPct val="55000"/>
        </a:spcBef>
        <a:spcAft>
          <a:spcPct val="0"/>
        </a:spcAft>
        <a:buFont typeface="Times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762000"/>
            <a:ext cx="83820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2014538"/>
            <a:ext cx="8382000" cy="370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</a:p>
        </p:txBody>
      </p:sp>
      <p:sp>
        <p:nvSpPr>
          <p:cNvPr id="1028" name="Line 5"/>
          <p:cNvSpPr>
            <a:spLocks noChangeShapeType="1"/>
          </p:cNvSpPr>
          <p:nvPr/>
        </p:nvSpPr>
        <p:spPr bwMode="auto">
          <a:xfrm>
            <a:off x="381000" y="749300"/>
            <a:ext cx="431800" cy="0"/>
          </a:xfrm>
          <a:prstGeom prst="line">
            <a:avLst/>
          </a:prstGeom>
          <a:noFill/>
          <a:ln w="2882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029" name="Line 8"/>
          <p:cNvSpPr>
            <a:spLocks noChangeShapeType="1"/>
          </p:cNvSpPr>
          <p:nvPr/>
        </p:nvSpPr>
        <p:spPr bwMode="auto">
          <a:xfrm>
            <a:off x="381000" y="749300"/>
            <a:ext cx="431800" cy="0"/>
          </a:xfrm>
          <a:prstGeom prst="line">
            <a:avLst/>
          </a:prstGeom>
          <a:noFill/>
          <a:ln w="2882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pic>
        <p:nvPicPr>
          <p:cNvPr id="1030" name="Picture 14" descr="AmtlöweZH_12mm.jpg                                             00073B2EMacintosh HD                   B4112A5C:"/>
          <p:cNvPicPr>
            <a:picLocks noChangeAspect="1" noChangeArrowheads="1"/>
          </p:cNvPicPr>
          <p:nvPr/>
        </p:nvPicPr>
        <p:blipFill>
          <a:blip r:embed="rId13" r:link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271463"/>
            <a:ext cx="4365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7" descr="BDZH_VSA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0097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4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86500"/>
            <a:ext cx="19812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100">
                <a:latin typeface="+mn-lt"/>
              </a:defRPr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77A0D3D8-5586-4CF4-83E8-2E4BB3610B4E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2459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86200" y="62928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+mn-lt"/>
              </a:defRPr>
            </a:lvl1pPr>
          </a:lstStyle>
          <a:p>
            <a:pPr>
              <a:defRPr/>
            </a:pPr>
            <a:fld id="{82974446-0ABA-4E6D-919A-886BDA4BC93F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2459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2928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+mn-lt"/>
              </a:defRPr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256777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82575" indent="-282575" algn="l" rtl="0" eaLnBrk="0" fontAlgn="base" hangingPunct="0">
        <a:lnSpc>
          <a:spcPct val="110000"/>
        </a:lnSpc>
        <a:spcBef>
          <a:spcPct val="55000"/>
        </a:spcBef>
        <a:spcAft>
          <a:spcPct val="0"/>
        </a:spcAft>
        <a:buFont typeface="Times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6763" indent="-293688" algn="l" rtl="0" eaLnBrk="0" fontAlgn="base" hangingPunct="0">
        <a:lnSpc>
          <a:spcPct val="110000"/>
        </a:lnSpc>
        <a:spcBef>
          <a:spcPct val="55000"/>
        </a:spcBef>
        <a:spcAft>
          <a:spcPct val="0"/>
        </a:spcAft>
        <a:buFont typeface="Times" charset="0"/>
        <a:buChar char="–"/>
        <a:defRPr sz="2000">
          <a:solidFill>
            <a:schemeClr val="tx1"/>
          </a:solidFill>
          <a:latin typeface="+mn-lt"/>
        </a:defRPr>
      </a:lvl2pPr>
      <a:lvl3pPr marL="1239838" indent="-282575" algn="l" rtl="0" eaLnBrk="0" fontAlgn="base" hangingPunct="0">
        <a:lnSpc>
          <a:spcPct val="110000"/>
        </a:lnSpc>
        <a:spcBef>
          <a:spcPct val="55000"/>
        </a:spcBef>
        <a:spcAft>
          <a:spcPct val="0"/>
        </a:spcAft>
        <a:buFont typeface="Times" charset="0"/>
        <a:buChar char="–"/>
        <a:defRPr sz="2000">
          <a:solidFill>
            <a:schemeClr val="tx1"/>
          </a:solidFill>
          <a:latin typeface="+mn-lt"/>
        </a:defRPr>
      </a:lvl3pPr>
      <a:lvl4pPr marL="1712913" indent="-282575" algn="l" rtl="0" eaLnBrk="0" fontAlgn="base" hangingPunct="0">
        <a:lnSpc>
          <a:spcPct val="110000"/>
        </a:lnSpc>
        <a:spcBef>
          <a:spcPct val="55000"/>
        </a:spcBef>
        <a:spcAft>
          <a:spcPct val="0"/>
        </a:spcAft>
        <a:buFont typeface="Times" charset="0"/>
        <a:buChar char="–"/>
        <a:defRPr sz="2000">
          <a:solidFill>
            <a:schemeClr val="tx1"/>
          </a:solidFill>
          <a:latin typeface="+mn-lt"/>
        </a:defRPr>
      </a:lvl4pPr>
      <a:lvl5pPr marL="2187575" indent="-284163" algn="l" rtl="0" eaLnBrk="0" fontAlgn="base" hangingPunct="0">
        <a:lnSpc>
          <a:spcPct val="110000"/>
        </a:lnSpc>
        <a:spcBef>
          <a:spcPct val="55000"/>
        </a:spcBef>
        <a:spcAft>
          <a:spcPct val="0"/>
        </a:spcAft>
        <a:buFont typeface="Times" charset="0"/>
        <a:buChar char="–"/>
        <a:defRPr sz="2000">
          <a:solidFill>
            <a:schemeClr val="tx1"/>
          </a:solidFill>
          <a:latin typeface="+mn-lt"/>
        </a:defRPr>
      </a:lvl5pPr>
      <a:lvl6pPr marL="2644775" indent="-284163" algn="l" rtl="0" eaLnBrk="1" fontAlgn="base" hangingPunct="1">
        <a:lnSpc>
          <a:spcPct val="110000"/>
        </a:lnSpc>
        <a:spcBef>
          <a:spcPct val="55000"/>
        </a:spcBef>
        <a:spcAft>
          <a:spcPct val="0"/>
        </a:spcAft>
        <a:buFont typeface="Times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3101975" indent="-284163" algn="l" rtl="0" eaLnBrk="1" fontAlgn="base" hangingPunct="1">
        <a:lnSpc>
          <a:spcPct val="110000"/>
        </a:lnSpc>
        <a:spcBef>
          <a:spcPct val="55000"/>
        </a:spcBef>
        <a:spcAft>
          <a:spcPct val="0"/>
        </a:spcAft>
        <a:buFont typeface="Times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559175" indent="-284163" algn="l" rtl="0" eaLnBrk="1" fontAlgn="base" hangingPunct="1">
        <a:lnSpc>
          <a:spcPct val="110000"/>
        </a:lnSpc>
        <a:spcBef>
          <a:spcPct val="55000"/>
        </a:spcBef>
        <a:spcAft>
          <a:spcPct val="0"/>
        </a:spcAft>
        <a:buFont typeface="Times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4016375" indent="-284163" algn="l" rtl="0" eaLnBrk="1" fontAlgn="base" hangingPunct="1">
        <a:lnSpc>
          <a:spcPct val="110000"/>
        </a:lnSpc>
        <a:spcBef>
          <a:spcPct val="55000"/>
        </a:spcBef>
        <a:spcAft>
          <a:spcPct val="0"/>
        </a:spcAft>
        <a:buFont typeface="Times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762000"/>
            <a:ext cx="83820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2014538"/>
            <a:ext cx="8382000" cy="370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</a:p>
        </p:txBody>
      </p:sp>
      <p:sp>
        <p:nvSpPr>
          <p:cNvPr id="1028" name="Line 5"/>
          <p:cNvSpPr>
            <a:spLocks noChangeShapeType="1"/>
          </p:cNvSpPr>
          <p:nvPr/>
        </p:nvSpPr>
        <p:spPr bwMode="auto">
          <a:xfrm>
            <a:off x="381000" y="749300"/>
            <a:ext cx="431800" cy="0"/>
          </a:xfrm>
          <a:prstGeom prst="line">
            <a:avLst/>
          </a:prstGeom>
          <a:noFill/>
          <a:ln w="2882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029" name="Line 8"/>
          <p:cNvSpPr>
            <a:spLocks noChangeShapeType="1"/>
          </p:cNvSpPr>
          <p:nvPr/>
        </p:nvSpPr>
        <p:spPr bwMode="auto">
          <a:xfrm>
            <a:off x="381000" y="749300"/>
            <a:ext cx="431800" cy="0"/>
          </a:xfrm>
          <a:prstGeom prst="line">
            <a:avLst/>
          </a:prstGeom>
          <a:noFill/>
          <a:ln w="2882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pic>
        <p:nvPicPr>
          <p:cNvPr id="1030" name="Picture 14" descr="AmtlöweZH_12mm.jpg                                             00073B2EMacintosh HD                   B4112A5C:"/>
          <p:cNvPicPr>
            <a:picLocks noChangeAspect="1" noChangeArrowheads="1"/>
          </p:cNvPicPr>
          <p:nvPr/>
        </p:nvPicPr>
        <p:blipFill>
          <a:blip r:embed="rId13" r:link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271463"/>
            <a:ext cx="4365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7" descr="BDZH_VSA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0097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4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86500"/>
            <a:ext cx="19812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100">
                <a:latin typeface="+mn-lt"/>
              </a:defRPr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77A0D3D8-5586-4CF4-83E8-2E4BB3610B4E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2459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86200" y="62928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+mn-lt"/>
              </a:defRPr>
            </a:lvl1pPr>
          </a:lstStyle>
          <a:p>
            <a:pPr>
              <a:defRPr/>
            </a:pPr>
            <a:fld id="{82974446-0ABA-4E6D-919A-886BDA4BC93F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2459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2928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+mn-lt"/>
              </a:defRPr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128474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82575" indent="-282575" algn="l" rtl="0" eaLnBrk="0" fontAlgn="base" hangingPunct="0">
        <a:lnSpc>
          <a:spcPct val="110000"/>
        </a:lnSpc>
        <a:spcBef>
          <a:spcPct val="55000"/>
        </a:spcBef>
        <a:spcAft>
          <a:spcPct val="0"/>
        </a:spcAft>
        <a:buFont typeface="Times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6763" indent="-293688" algn="l" rtl="0" eaLnBrk="0" fontAlgn="base" hangingPunct="0">
        <a:lnSpc>
          <a:spcPct val="110000"/>
        </a:lnSpc>
        <a:spcBef>
          <a:spcPct val="55000"/>
        </a:spcBef>
        <a:spcAft>
          <a:spcPct val="0"/>
        </a:spcAft>
        <a:buFont typeface="Times" charset="0"/>
        <a:buChar char="–"/>
        <a:defRPr sz="2000">
          <a:solidFill>
            <a:schemeClr val="tx1"/>
          </a:solidFill>
          <a:latin typeface="+mn-lt"/>
        </a:defRPr>
      </a:lvl2pPr>
      <a:lvl3pPr marL="1239838" indent="-282575" algn="l" rtl="0" eaLnBrk="0" fontAlgn="base" hangingPunct="0">
        <a:lnSpc>
          <a:spcPct val="110000"/>
        </a:lnSpc>
        <a:spcBef>
          <a:spcPct val="55000"/>
        </a:spcBef>
        <a:spcAft>
          <a:spcPct val="0"/>
        </a:spcAft>
        <a:buFont typeface="Times" charset="0"/>
        <a:buChar char="–"/>
        <a:defRPr sz="2000">
          <a:solidFill>
            <a:schemeClr val="tx1"/>
          </a:solidFill>
          <a:latin typeface="+mn-lt"/>
        </a:defRPr>
      </a:lvl3pPr>
      <a:lvl4pPr marL="1712913" indent="-282575" algn="l" rtl="0" eaLnBrk="0" fontAlgn="base" hangingPunct="0">
        <a:lnSpc>
          <a:spcPct val="110000"/>
        </a:lnSpc>
        <a:spcBef>
          <a:spcPct val="55000"/>
        </a:spcBef>
        <a:spcAft>
          <a:spcPct val="0"/>
        </a:spcAft>
        <a:buFont typeface="Times" charset="0"/>
        <a:buChar char="–"/>
        <a:defRPr sz="2000">
          <a:solidFill>
            <a:schemeClr val="tx1"/>
          </a:solidFill>
          <a:latin typeface="+mn-lt"/>
        </a:defRPr>
      </a:lvl4pPr>
      <a:lvl5pPr marL="2187575" indent="-284163" algn="l" rtl="0" eaLnBrk="0" fontAlgn="base" hangingPunct="0">
        <a:lnSpc>
          <a:spcPct val="110000"/>
        </a:lnSpc>
        <a:spcBef>
          <a:spcPct val="55000"/>
        </a:spcBef>
        <a:spcAft>
          <a:spcPct val="0"/>
        </a:spcAft>
        <a:buFont typeface="Times" charset="0"/>
        <a:buChar char="–"/>
        <a:defRPr sz="2000">
          <a:solidFill>
            <a:schemeClr val="tx1"/>
          </a:solidFill>
          <a:latin typeface="+mn-lt"/>
        </a:defRPr>
      </a:lvl5pPr>
      <a:lvl6pPr marL="2644775" indent="-284163" algn="l" rtl="0" eaLnBrk="1" fontAlgn="base" hangingPunct="1">
        <a:lnSpc>
          <a:spcPct val="110000"/>
        </a:lnSpc>
        <a:spcBef>
          <a:spcPct val="55000"/>
        </a:spcBef>
        <a:spcAft>
          <a:spcPct val="0"/>
        </a:spcAft>
        <a:buFont typeface="Times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3101975" indent="-284163" algn="l" rtl="0" eaLnBrk="1" fontAlgn="base" hangingPunct="1">
        <a:lnSpc>
          <a:spcPct val="110000"/>
        </a:lnSpc>
        <a:spcBef>
          <a:spcPct val="55000"/>
        </a:spcBef>
        <a:spcAft>
          <a:spcPct val="0"/>
        </a:spcAft>
        <a:buFont typeface="Times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559175" indent="-284163" algn="l" rtl="0" eaLnBrk="1" fontAlgn="base" hangingPunct="1">
        <a:lnSpc>
          <a:spcPct val="110000"/>
        </a:lnSpc>
        <a:spcBef>
          <a:spcPct val="55000"/>
        </a:spcBef>
        <a:spcAft>
          <a:spcPct val="0"/>
        </a:spcAft>
        <a:buFont typeface="Times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4016375" indent="-284163" algn="l" rtl="0" eaLnBrk="1" fontAlgn="base" hangingPunct="1">
        <a:lnSpc>
          <a:spcPct val="110000"/>
        </a:lnSpc>
        <a:spcBef>
          <a:spcPct val="55000"/>
        </a:spcBef>
        <a:spcAft>
          <a:spcPct val="0"/>
        </a:spcAft>
        <a:buFont typeface="Times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762000"/>
            <a:ext cx="83820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2014538"/>
            <a:ext cx="8382000" cy="370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</a:p>
        </p:txBody>
      </p:sp>
      <p:sp>
        <p:nvSpPr>
          <p:cNvPr id="1028" name="Line 5"/>
          <p:cNvSpPr>
            <a:spLocks noChangeShapeType="1"/>
          </p:cNvSpPr>
          <p:nvPr/>
        </p:nvSpPr>
        <p:spPr bwMode="auto">
          <a:xfrm>
            <a:off x="381000" y="749300"/>
            <a:ext cx="431800" cy="0"/>
          </a:xfrm>
          <a:prstGeom prst="line">
            <a:avLst/>
          </a:prstGeom>
          <a:noFill/>
          <a:ln w="2882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029" name="Line 8"/>
          <p:cNvSpPr>
            <a:spLocks noChangeShapeType="1"/>
          </p:cNvSpPr>
          <p:nvPr/>
        </p:nvSpPr>
        <p:spPr bwMode="auto">
          <a:xfrm>
            <a:off x="381000" y="749300"/>
            <a:ext cx="431800" cy="0"/>
          </a:xfrm>
          <a:prstGeom prst="line">
            <a:avLst/>
          </a:prstGeom>
          <a:noFill/>
          <a:ln w="2882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pic>
        <p:nvPicPr>
          <p:cNvPr id="1030" name="Picture 14" descr="AmtlöweZH_12mm.jpg                                             00073B2EMacintosh HD                   B4112A5C:"/>
          <p:cNvPicPr>
            <a:picLocks noChangeAspect="1" noChangeArrowheads="1"/>
          </p:cNvPicPr>
          <p:nvPr/>
        </p:nvPicPr>
        <p:blipFill>
          <a:blip r:embed="rId13" r:link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271463"/>
            <a:ext cx="4365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7" descr="BDZH_VSA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0097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4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86500"/>
            <a:ext cx="19812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100">
                <a:latin typeface="+mn-lt"/>
              </a:defRPr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77A0D3D8-5586-4CF4-83E8-2E4BB3610B4E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2459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86200" y="62928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+mn-lt"/>
              </a:defRPr>
            </a:lvl1pPr>
          </a:lstStyle>
          <a:p>
            <a:pPr>
              <a:defRPr/>
            </a:pPr>
            <a:fld id="{82974446-0ABA-4E6D-919A-886BDA4BC93F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2459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2928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+mn-lt"/>
              </a:defRPr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312331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82575" indent="-282575" algn="l" rtl="0" eaLnBrk="0" fontAlgn="base" hangingPunct="0">
        <a:lnSpc>
          <a:spcPct val="110000"/>
        </a:lnSpc>
        <a:spcBef>
          <a:spcPct val="55000"/>
        </a:spcBef>
        <a:spcAft>
          <a:spcPct val="0"/>
        </a:spcAft>
        <a:buFont typeface="Times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6763" indent="-293688" algn="l" rtl="0" eaLnBrk="0" fontAlgn="base" hangingPunct="0">
        <a:lnSpc>
          <a:spcPct val="110000"/>
        </a:lnSpc>
        <a:spcBef>
          <a:spcPct val="55000"/>
        </a:spcBef>
        <a:spcAft>
          <a:spcPct val="0"/>
        </a:spcAft>
        <a:buFont typeface="Times" charset="0"/>
        <a:buChar char="–"/>
        <a:defRPr sz="2000">
          <a:solidFill>
            <a:schemeClr val="tx1"/>
          </a:solidFill>
          <a:latin typeface="+mn-lt"/>
        </a:defRPr>
      </a:lvl2pPr>
      <a:lvl3pPr marL="1239838" indent="-282575" algn="l" rtl="0" eaLnBrk="0" fontAlgn="base" hangingPunct="0">
        <a:lnSpc>
          <a:spcPct val="110000"/>
        </a:lnSpc>
        <a:spcBef>
          <a:spcPct val="55000"/>
        </a:spcBef>
        <a:spcAft>
          <a:spcPct val="0"/>
        </a:spcAft>
        <a:buFont typeface="Times" charset="0"/>
        <a:buChar char="–"/>
        <a:defRPr sz="2000">
          <a:solidFill>
            <a:schemeClr val="tx1"/>
          </a:solidFill>
          <a:latin typeface="+mn-lt"/>
        </a:defRPr>
      </a:lvl3pPr>
      <a:lvl4pPr marL="1712913" indent="-282575" algn="l" rtl="0" eaLnBrk="0" fontAlgn="base" hangingPunct="0">
        <a:lnSpc>
          <a:spcPct val="110000"/>
        </a:lnSpc>
        <a:spcBef>
          <a:spcPct val="55000"/>
        </a:spcBef>
        <a:spcAft>
          <a:spcPct val="0"/>
        </a:spcAft>
        <a:buFont typeface="Times" charset="0"/>
        <a:buChar char="–"/>
        <a:defRPr sz="2000">
          <a:solidFill>
            <a:schemeClr val="tx1"/>
          </a:solidFill>
          <a:latin typeface="+mn-lt"/>
        </a:defRPr>
      </a:lvl4pPr>
      <a:lvl5pPr marL="2187575" indent="-284163" algn="l" rtl="0" eaLnBrk="0" fontAlgn="base" hangingPunct="0">
        <a:lnSpc>
          <a:spcPct val="110000"/>
        </a:lnSpc>
        <a:spcBef>
          <a:spcPct val="55000"/>
        </a:spcBef>
        <a:spcAft>
          <a:spcPct val="0"/>
        </a:spcAft>
        <a:buFont typeface="Times" charset="0"/>
        <a:buChar char="–"/>
        <a:defRPr sz="2000">
          <a:solidFill>
            <a:schemeClr val="tx1"/>
          </a:solidFill>
          <a:latin typeface="+mn-lt"/>
        </a:defRPr>
      </a:lvl5pPr>
      <a:lvl6pPr marL="2644775" indent="-284163" algn="l" rtl="0" eaLnBrk="1" fontAlgn="base" hangingPunct="1">
        <a:lnSpc>
          <a:spcPct val="110000"/>
        </a:lnSpc>
        <a:spcBef>
          <a:spcPct val="55000"/>
        </a:spcBef>
        <a:spcAft>
          <a:spcPct val="0"/>
        </a:spcAft>
        <a:buFont typeface="Times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3101975" indent="-284163" algn="l" rtl="0" eaLnBrk="1" fontAlgn="base" hangingPunct="1">
        <a:lnSpc>
          <a:spcPct val="110000"/>
        </a:lnSpc>
        <a:spcBef>
          <a:spcPct val="55000"/>
        </a:spcBef>
        <a:spcAft>
          <a:spcPct val="0"/>
        </a:spcAft>
        <a:buFont typeface="Times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559175" indent="-284163" algn="l" rtl="0" eaLnBrk="1" fontAlgn="base" hangingPunct="1">
        <a:lnSpc>
          <a:spcPct val="110000"/>
        </a:lnSpc>
        <a:spcBef>
          <a:spcPct val="55000"/>
        </a:spcBef>
        <a:spcAft>
          <a:spcPct val="0"/>
        </a:spcAft>
        <a:buFont typeface="Times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4016375" indent="-284163" algn="l" rtl="0" eaLnBrk="1" fontAlgn="base" hangingPunct="1">
        <a:lnSpc>
          <a:spcPct val="110000"/>
        </a:lnSpc>
        <a:spcBef>
          <a:spcPct val="55000"/>
        </a:spcBef>
        <a:spcAft>
          <a:spcPct val="0"/>
        </a:spcAft>
        <a:buFont typeface="Times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762000"/>
            <a:ext cx="83820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2014538"/>
            <a:ext cx="8382000" cy="370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</a:p>
        </p:txBody>
      </p:sp>
      <p:sp>
        <p:nvSpPr>
          <p:cNvPr id="1028" name="Line 5"/>
          <p:cNvSpPr>
            <a:spLocks noChangeShapeType="1"/>
          </p:cNvSpPr>
          <p:nvPr/>
        </p:nvSpPr>
        <p:spPr bwMode="auto">
          <a:xfrm>
            <a:off x="381000" y="749300"/>
            <a:ext cx="431800" cy="0"/>
          </a:xfrm>
          <a:prstGeom prst="line">
            <a:avLst/>
          </a:prstGeom>
          <a:noFill/>
          <a:ln w="2882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029" name="Line 8"/>
          <p:cNvSpPr>
            <a:spLocks noChangeShapeType="1"/>
          </p:cNvSpPr>
          <p:nvPr/>
        </p:nvSpPr>
        <p:spPr bwMode="auto">
          <a:xfrm>
            <a:off x="381000" y="749300"/>
            <a:ext cx="431800" cy="0"/>
          </a:xfrm>
          <a:prstGeom prst="line">
            <a:avLst/>
          </a:prstGeom>
          <a:noFill/>
          <a:ln w="2882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pic>
        <p:nvPicPr>
          <p:cNvPr id="1030" name="Picture 14" descr="AmtlöweZH_12mm.jpg                                             00073B2EMacintosh HD                   B4112A5C:"/>
          <p:cNvPicPr>
            <a:picLocks noChangeAspect="1" noChangeArrowheads="1"/>
          </p:cNvPicPr>
          <p:nvPr/>
        </p:nvPicPr>
        <p:blipFill>
          <a:blip r:embed="rId13" r:link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271463"/>
            <a:ext cx="4365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7" descr="BDZH_VSA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0097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4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86500"/>
            <a:ext cx="19812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100">
                <a:latin typeface="+mn-lt"/>
              </a:defRPr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77A0D3D8-5586-4CF4-83E8-2E4BB3610B4E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2459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86200" y="62928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+mn-lt"/>
              </a:defRPr>
            </a:lvl1pPr>
          </a:lstStyle>
          <a:p>
            <a:pPr>
              <a:defRPr/>
            </a:pPr>
            <a:fld id="{82974446-0ABA-4E6D-919A-886BDA4BC93F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2459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2928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+mn-lt"/>
              </a:defRPr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396719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82575" indent="-282575" algn="l" rtl="0" eaLnBrk="0" fontAlgn="base" hangingPunct="0">
        <a:lnSpc>
          <a:spcPct val="110000"/>
        </a:lnSpc>
        <a:spcBef>
          <a:spcPct val="55000"/>
        </a:spcBef>
        <a:spcAft>
          <a:spcPct val="0"/>
        </a:spcAft>
        <a:buFont typeface="Times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6763" indent="-293688" algn="l" rtl="0" eaLnBrk="0" fontAlgn="base" hangingPunct="0">
        <a:lnSpc>
          <a:spcPct val="110000"/>
        </a:lnSpc>
        <a:spcBef>
          <a:spcPct val="55000"/>
        </a:spcBef>
        <a:spcAft>
          <a:spcPct val="0"/>
        </a:spcAft>
        <a:buFont typeface="Times" charset="0"/>
        <a:buChar char="–"/>
        <a:defRPr sz="2000">
          <a:solidFill>
            <a:schemeClr val="tx1"/>
          </a:solidFill>
          <a:latin typeface="+mn-lt"/>
        </a:defRPr>
      </a:lvl2pPr>
      <a:lvl3pPr marL="1239838" indent="-282575" algn="l" rtl="0" eaLnBrk="0" fontAlgn="base" hangingPunct="0">
        <a:lnSpc>
          <a:spcPct val="110000"/>
        </a:lnSpc>
        <a:spcBef>
          <a:spcPct val="55000"/>
        </a:spcBef>
        <a:spcAft>
          <a:spcPct val="0"/>
        </a:spcAft>
        <a:buFont typeface="Times" charset="0"/>
        <a:buChar char="–"/>
        <a:defRPr sz="2000">
          <a:solidFill>
            <a:schemeClr val="tx1"/>
          </a:solidFill>
          <a:latin typeface="+mn-lt"/>
        </a:defRPr>
      </a:lvl3pPr>
      <a:lvl4pPr marL="1712913" indent="-282575" algn="l" rtl="0" eaLnBrk="0" fontAlgn="base" hangingPunct="0">
        <a:lnSpc>
          <a:spcPct val="110000"/>
        </a:lnSpc>
        <a:spcBef>
          <a:spcPct val="55000"/>
        </a:spcBef>
        <a:spcAft>
          <a:spcPct val="0"/>
        </a:spcAft>
        <a:buFont typeface="Times" charset="0"/>
        <a:buChar char="–"/>
        <a:defRPr sz="2000">
          <a:solidFill>
            <a:schemeClr val="tx1"/>
          </a:solidFill>
          <a:latin typeface="+mn-lt"/>
        </a:defRPr>
      </a:lvl4pPr>
      <a:lvl5pPr marL="2187575" indent="-284163" algn="l" rtl="0" eaLnBrk="0" fontAlgn="base" hangingPunct="0">
        <a:lnSpc>
          <a:spcPct val="110000"/>
        </a:lnSpc>
        <a:spcBef>
          <a:spcPct val="55000"/>
        </a:spcBef>
        <a:spcAft>
          <a:spcPct val="0"/>
        </a:spcAft>
        <a:buFont typeface="Times" charset="0"/>
        <a:buChar char="–"/>
        <a:defRPr sz="2000">
          <a:solidFill>
            <a:schemeClr val="tx1"/>
          </a:solidFill>
          <a:latin typeface="+mn-lt"/>
        </a:defRPr>
      </a:lvl5pPr>
      <a:lvl6pPr marL="2644775" indent="-284163" algn="l" rtl="0" eaLnBrk="1" fontAlgn="base" hangingPunct="1">
        <a:lnSpc>
          <a:spcPct val="110000"/>
        </a:lnSpc>
        <a:spcBef>
          <a:spcPct val="55000"/>
        </a:spcBef>
        <a:spcAft>
          <a:spcPct val="0"/>
        </a:spcAft>
        <a:buFont typeface="Times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3101975" indent="-284163" algn="l" rtl="0" eaLnBrk="1" fontAlgn="base" hangingPunct="1">
        <a:lnSpc>
          <a:spcPct val="110000"/>
        </a:lnSpc>
        <a:spcBef>
          <a:spcPct val="55000"/>
        </a:spcBef>
        <a:spcAft>
          <a:spcPct val="0"/>
        </a:spcAft>
        <a:buFont typeface="Times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559175" indent="-284163" algn="l" rtl="0" eaLnBrk="1" fontAlgn="base" hangingPunct="1">
        <a:lnSpc>
          <a:spcPct val="110000"/>
        </a:lnSpc>
        <a:spcBef>
          <a:spcPct val="55000"/>
        </a:spcBef>
        <a:spcAft>
          <a:spcPct val="0"/>
        </a:spcAft>
        <a:buFont typeface="Times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4016375" indent="-284163" algn="l" rtl="0" eaLnBrk="1" fontAlgn="base" hangingPunct="1">
        <a:lnSpc>
          <a:spcPct val="110000"/>
        </a:lnSpc>
        <a:spcBef>
          <a:spcPct val="55000"/>
        </a:spcBef>
        <a:spcAft>
          <a:spcPct val="0"/>
        </a:spcAft>
        <a:buFont typeface="Times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762000"/>
            <a:ext cx="83820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2014538"/>
            <a:ext cx="8382000" cy="370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</a:p>
        </p:txBody>
      </p:sp>
      <p:sp>
        <p:nvSpPr>
          <p:cNvPr id="1028" name="Line 5"/>
          <p:cNvSpPr>
            <a:spLocks noChangeShapeType="1"/>
          </p:cNvSpPr>
          <p:nvPr/>
        </p:nvSpPr>
        <p:spPr bwMode="auto">
          <a:xfrm>
            <a:off x="381000" y="749300"/>
            <a:ext cx="431800" cy="0"/>
          </a:xfrm>
          <a:prstGeom prst="line">
            <a:avLst/>
          </a:prstGeom>
          <a:noFill/>
          <a:ln w="2882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029" name="Line 8"/>
          <p:cNvSpPr>
            <a:spLocks noChangeShapeType="1"/>
          </p:cNvSpPr>
          <p:nvPr/>
        </p:nvSpPr>
        <p:spPr bwMode="auto">
          <a:xfrm>
            <a:off x="381000" y="749300"/>
            <a:ext cx="431800" cy="0"/>
          </a:xfrm>
          <a:prstGeom prst="line">
            <a:avLst/>
          </a:prstGeom>
          <a:noFill/>
          <a:ln w="2882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pic>
        <p:nvPicPr>
          <p:cNvPr id="1030" name="Picture 14" descr="AmtlöweZH_12mm.jpg                                             00073B2EMacintosh HD                   B4112A5C:"/>
          <p:cNvPicPr>
            <a:picLocks noChangeAspect="1" noChangeArrowheads="1"/>
          </p:cNvPicPr>
          <p:nvPr/>
        </p:nvPicPr>
        <p:blipFill>
          <a:blip r:embed="rId13" r:link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271463"/>
            <a:ext cx="4365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7" descr="BDZH_VSA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0097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4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86500"/>
            <a:ext cx="19812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100">
                <a:latin typeface="+mn-lt"/>
              </a:defRPr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77A0D3D8-5586-4CF4-83E8-2E4BB3610B4E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2459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86200" y="62928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+mn-lt"/>
              </a:defRPr>
            </a:lvl1pPr>
          </a:lstStyle>
          <a:p>
            <a:pPr>
              <a:defRPr/>
            </a:pPr>
            <a:fld id="{82974446-0ABA-4E6D-919A-886BDA4BC93F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2459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2928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+mn-lt"/>
              </a:defRPr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3025738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82575" indent="-282575" algn="l" rtl="0" eaLnBrk="0" fontAlgn="base" hangingPunct="0">
        <a:lnSpc>
          <a:spcPct val="110000"/>
        </a:lnSpc>
        <a:spcBef>
          <a:spcPct val="55000"/>
        </a:spcBef>
        <a:spcAft>
          <a:spcPct val="0"/>
        </a:spcAft>
        <a:buFont typeface="Times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6763" indent="-293688" algn="l" rtl="0" eaLnBrk="0" fontAlgn="base" hangingPunct="0">
        <a:lnSpc>
          <a:spcPct val="110000"/>
        </a:lnSpc>
        <a:spcBef>
          <a:spcPct val="55000"/>
        </a:spcBef>
        <a:spcAft>
          <a:spcPct val="0"/>
        </a:spcAft>
        <a:buFont typeface="Times" charset="0"/>
        <a:buChar char="–"/>
        <a:defRPr sz="2000">
          <a:solidFill>
            <a:schemeClr val="tx1"/>
          </a:solidFill>
          <a:latin typeface="+mn-lt"/>
        </a:defRPr>
      </a:lvl2pPr>
      <a:lvl3pPr marL="1239838" indent="-282575" algn="l" rtl="0" eaLnBrk="0" fontAlgn="base" hangingPunct="0">
        <a:lnSpc>
          <a:spcPct val="110000"/>
        </a:lnSpc>
        <a:spcBef>
          <a:spcPct val="55000"/>
        </a:spcBef>
        <a:spcAft>
          <a:spcPct val="0"/>
        </a:spcAft>
        <a:buFont typeface="Times" charset="0"/>
        <a:buChar char="–"/>
        <a:defRPr sz="2000">
          <a:solidFill>
            <a:schemeClr val="tx1"/>
          </a:solidFill>
          <a:latin typeface="+mn-lt"/>
        </a:defRPr>
      </a:lvl3pPr>
      <a:lvl4pPr marL="1712913" indent="-282575" algn="l" rtl="0" eaLnBrk="0" fontAlgn="base" hangingPunct="0">
        <a:lnSpc>
          <a:spcPct val="110000"/>
        </a:lnSpc>
        <a:spcBef>
          <a:spcPct val="55000"/>
        </a:spcBef>
        <a:spcAft>
          <a:spcPct val="0"/>
        </a:spcAft>
        <a:buFont typeface="Times" charset="0"/>
        <a:buChar char="–"/>
        <a:defRPr sz="2000">
          <a:solidFill>
            <a:schemeClr val="tx1"/>
          </a:solidFill>
          <a:latin typeface="+mn-lt"/>
        </a:defRPr>
      </a:lvl4pPr>
      <a:lvl5pPr marL="2187575" indent="-284163" algn="l" rtl="0" eaLnBrk="0" fontAlgn="base" hangingPunct="0">
        <a:lnSpc>
          <a:spcPct val="110000"/>
        </a:lnSpc>
        <a:spcBef>
          <a:spcPct val="55000"/>
        </a:spcBef>
        <a:spcAft>
          <a:spcPct val="0"/>
        </a:spcAft>
        <a:buFont typeface="Times" charset="0"/>
        <a:buChar char="–"/>
        <a:defRPr sz="2000">
          <a:solidFill>
            <a:schemeClr val="tx1"/>
          </a:solidFill>
          <a:latin typeface="+mn-lt"/>
        </a:defRPr>
      </a:lvl5pPr>
      <a:lvl6pPr marL="2644775" indent="-284163" algn="l" rtl="0" eaLnBrk="1" fontAlgn="base" hangingPunct="1">
        <a:lnSpc>
          <a:spcPct val="110000"/>
        </a:lnSpc>
        <a:spcBef>
          <a:spcPct val="55000"/>
        </a:spcBef>
        <a:spcAft>
          <a:spcPct val="0"/>
        </a:spcAft>
        <a:buFont typeface="Times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3101975" indent="-284163" algn="l" rtl="0" eaLnBrk="1" fontAlgn="base" hangingPunct="1">
        <a:lnSpc>
          <a:spcPct val="110000"/>
        </a:lnSpc>
        <a:spcBef>
          <a:spcPct val="55000"/>
        </a:spcBef>
        <a:spcAft>
          <a:spcPct val="0"/>
        </a:spcAft>
        <a:buFont typeface="Times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559175" indent="-284163" algn="l" rtl="0" eaLnBrk="1" fontAlgn="base" hangingPunct="1">
        <a:lnSpc>
          <a:spcPct val="110000"/>
        </a:lnSpc>
        <a:spcBef>
          <a:spcPct val="55000"/>
        </a:spcBef>
        <a:spcAft>
          <a:spcPct val="0"/>
        </a:spcAft>
        <a:buFont typeface="Times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4016375" indent="-284163" algn="l" rtl="0" eaLnBrk="1" fontAlgn="base" hangingPunct="1">
        <a:lnSpc>
          <a:spcPct val="110000"/>
        </a:lnSpc>
        <a:spcBef>
          <a:spcPct val="55000"/>
        </a:spcBef>
        <a:spcAft>
          <a:spcPct val="0"/>
        </a:spcAft>
        <a:buFont typeface="Times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762000"/>
            <a:ext cx="83820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2014538"/>
            <a:ext cx="8382000" cy="370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</a:p>
        </p:txBody>
      </p:sp>
      <p:sp>
        <p:nvSpPr>
          <p:cNvPr id="1028" name="Line 5"/>
          <p:cNvSpPr>
            <a:spLocks noChangeShapeType="1"/>
          </p:cNvSpPr>
          <p:nvPr/>
        </p:nvSpPr>
        <p:spPr bwMode="auto">
          <a:xfrm>
            <a:off x="381000" y="749300"/>
            <a:ext cx="431800" cy="0"/>
          </a:xfrm>
          <a:prstGeom prst="line">
            <a:avLst/>
          </a:prstGeom>
          <a:noFill/>
          <a:ln w="2882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029" name="Line 8"/>
          <p:cNvSpPr>
            <a:spLocks noChangeShapeType="1"/>
          </p:cNvSpPr>
          <p:nvPr/>
        </p:nvSpPr>
        <p:spPr bwMode="auto">
          <a:xfrm>
            <a:off x="381000" y="749300"/>
            <a:ext cx="431800" cy="0"/>
          </a:xfrm>
          <a:prstGeom prst="line">
            <a:avLst/>
          </a:prstGeom>
          <a:noFill/>
          <a:ln w="2882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pic>
        <p:nvPicPr>
          <p:cNvPr id="1030" name="Picture 14" descr="AmtlöweZH_12mm.jpg                                             00073B2EMacintosh HD                   B4112A5C:"/>
          <p:cNvPicPr>
            <a:picLocks noChangeAspect="1" noChangeArrowheads="1"/>
          </p:cNvPicPr>
          <p:nvPr/>
        </p:nvPicPr>
        <p:blipFill>
          <a:blip r:embed="rId13" r:link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271463"/>
            <a:ext cx="4365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7" descr="BDZH_VSA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0097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4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86500"/>
            <a:ext cx="19812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100">
                <a:latin typeface="+mn-lt"/>
              </a:defRPr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77A0D3D8-5586-4CF4-83E8-2E4BB3610B4E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2459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86200" y="62928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+mn-lt"/>
              </a:defRPr>
            </a:lvl1pPr>
          </a:lstStyle>
          <a:p>
            <a:pPr>
              <a:defRPr/>
            </a:pPr>
            <a:fld id="{82974446-0ABA-4E6D-919A-886BDA4BC93F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2459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2928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+mn-lt"/>
              </a:defRPr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167136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82575" indent="-282575" algn="l" rtl="0" eaLnBrk="0" fontAlgn="base" hangingPunct="0">
        <a:lnSpc>
          <a:spcPct val="110000"/>
        </a:lnSpc>
        <a:spcBef>
          <a:spcPct val="55000"/>
        </a:spcBef>
        <a:spcAft>
          <a:spcPct val="0"/>
        </a:spcAft>
        <a:buFont typeface="Times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6763" indent="-293688" algn="l" rtl="0" eaLnBrk="0" fontAlgn="base" hangingPunct="0">
        <a:lnSpc>
          <a:spcPct val="110000"/>
        </a:lnSpc>
        <a:spcBef>
          <a:spcPct val="55000"/>
        </a:spcBef>
        <a:spcAft>
          <a:spcPct val="0"/>
        </a:spcAft>
        <a:buFont typeface="Times" charset="0"/>
        <a:buChar char="–"/>
        <a:defRPr sz="2000">
          <a:solidFill>
            <a:schemeClr val="tx1"/>
          </a:solidFill>
          <a:latin typeface="+mn-lt"/>
        </a:defRPr>
      </a:lvl2pPr>
      <a:lvl3pPr marL="1239838" indent="-282575" algn="l" rtl="0" eaLnBrk="0" fontAlgn="base" hangingPunct="0">
        <a:lnSpc>
          <a:spcPct val="110000"/>
        </a:lnSpc>
        <a:spcBef>
          <a:spcPct val="55000"/>
        </a:spcBef>
        <a:spcAft>
          <a:spcPct val="0"/>
        </a:spcAft>
        <a:buFont typeface="Times" charset="0"/>
        <a:buChar char="–"/>
        <a:defRPr sz="2000">
          <a:solidFill>
            <a:schemeClr val="tx1"/>
          </a:solidFill>
          <a:latin typeface="+mn-lt"/>
        </a:defRPr>
      </a:lvl3pPr>
      <a:lvl4pPr marL="1712913" indent="-282575" algn="l" rtl="0" eaLnBrk="0" fontAlgn="base" hangingPunct="0">
        <a:lnSpc>
          <a:spcPct val="110000"/>
        </a:lnSpc>
        <a:spcBef>
          <a:spcPct val="55000"/>
        </a:spcBef>
        <a:spcAft>
          <a:spcPct val="0"/>
        </a:spcAft>
        <a:buFont typeface="Times" charset="0"/>
        <a:buChar char="–"/>
        <a:defRPr sz="2000">
          <a:solidFill>
            <a:schemeClr val="tx1"/>
          </a:solidFill>
          <a:latin typeface="+mn-lt"/>
        </a:defRPr>
      </a:lvl4pPr>
      <a:lvl5pPr marL="2187575" indent="-284163" algn="l" rtl="0" eaLnBrk="0" fontAlgn="base" hangingPunct="0">
        <a:lnSpc>
          <a:spcPct val="110000"/>
        </a:lnSpc>
        <a:spcBef>
          <a:spcPct val="55000"/>
        </a:spcBef>
        <a:spcAft>
          <a:spcPct val="0"/>
        </a:spcAft>
        <a:buFont typeface="Times" charset="0"/>
        <a:buChar char="–"/>
        <a:defRPr sz="2000">
          <a:solidFill>
            <a:schemeClr val="tx1"/>
          </a:solidFill>
          <a:latin typeface="+mn-lt"/>
        </a:defRPr>
      </a:lvl5pPr>
      <a:lvl6pPr marL="2644775" indent="-284163" algn="l" rtl="0" eaLnBrk="1" fontAlgn="base" hangingPunct="1">
        <a:lnSpc>
          <a:spcPct val="110000"/>
        </a:lnSpc>
        <a:spcBef>
          <a:spcPct val="55000"/>
        </a:spcBef>
        <a:spcAft>
          <a:spcPct val="0"/>
        </a:spcAft>
        <a:buFont typeface="Times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3101975" indent="-284163" algn="l" rtl="0" eaLnBrk="1" fontAlgn="base" hangingPunct="1">
        <a:lnSpc>
          <a:spcPct val="110000"/>
        </a:lnSpc>
        <a:spcBef>
          <a:spcPct val="55000"/>
        </a:spcBef>
        <a:spcAft>
          <a:spcPct val="0"/>
        </a:spcAft>
        <a:buFont typeface="Times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559175" indent="-284163" algn="l" rtl="0" eaLnBrk="1" fontAlgn="base" hangingPunct="1">
        <a:lnSpc>
          <a:spcPct val="110000"/>
        </a:lnSpc>
        <a:spcBef>
          <a:spcPct val="55000"/>
        </a:spcBef>
        <a:spcAft>
          <a:spcPct val="0"/>
        </a:spcAft>
        <a:buFont typeface="Times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4016375" indent="-284163" algn="l" rtl="0" eaLnBrk="1" fontAlgn="base" hangingPunct="1">
        <a:lnSpc>
          <a:spcPct val="110000"/>
        </a:lnSpc>
        <a:spcBef>
          <a:spcPct val="55000"/>
        </a:spcBef>
        <a:spcAft>
          <a:spcPct val="0"/>
        </a:spcAft>
        <a:buFont typeface="Times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762000"/>
            <a:ext cx="83820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2014538"/>
            <a:ext cx="8382000" cy="370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</a:p>
        </p:txBody>
      </p:sp>
      <p:sp>
        <p:nvSpPr>
          <p:cNvPr id="1028" name="Line 5"/>
          <p:cNvSpPr>
            <a:spLocks noChangeShapeType="1"/>
          </p:cNvSpPr>
          <p:nvPr/>
        </p:nvSpPr>
        <p:spPr bwMode="auto">
          <a:xfrm>
            <a:off x="381000" y="749300"/>
            <a:ext cx="431800" cy="0"/>
          </a:xfrm>
          <a:prstGeom prst="line">
            <a:avLst/>
          </a:prstGeom>
          <a:noFill/>
          <a:ln w="2882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029" name="Line 8"/>
          <p:cNvSpPr>
            <a:spLocks noChangeShapeType="1"/>
          </p:cNvSpPr>
          <p:nvPr/>
        </p:nvSpPr>
        <p:spPr bwMode="auto">
          <a:xfrm>
            <a:off x="381000" y="749300"/>
            <a:ext cx="431800" cy="0"/>
          </a:xfrm>
          <a:prstGeom prst="line">
            <a:avLst/>
          </a:prstGeom>
          <a:noFill/>
          <a:ln w="2882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>
              <a:solidFill>
                <a:srgbClr val="000000"/>
              </a:solidFill>
            </a:endParaRPr>
          </a:p>
        </p:txBody>
      </p:sp>
      <p:pic>
        <p:nvPicPr>
          <p:cNvPr id="1030" name="Picture 14" descr="AmtlöweZH_12mm.jpg                                             00073B2EMacintosh HD                   B4112A5C:"/>
          <p:cNvPicPr>
            <a:picLocks noChangeAspect="1" noChangeArrowheads="1"/>
          </p:cNvPicPr>
          <p:nvPr/>
        </p:nvPicPr>
        <p:blipFill>
          <a:blip r:embed="rId13" r:link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271463"/>
            <a:ext cx="4365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7" descr="BDZH_VSA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0097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4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86500"/>
            <a:ext cx="19812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100">
                <a:latin typeface="+mn-lt"/>
              </a:defRPr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Seite </a:t>
            </a:r>
            <a:fld id="{77A0D3D8-5586-4CF4-83E8-2E4BB3610B4E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2459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86200" y="62928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+mn-lt"/>
              </a:defRPr>
            </a:lvl1pPr>
          </a:lstStyle>
          <a:p>
            <a:pPr>
              <a:defRPr/>
            </a:pPr>
            <a:fld id="{82974446-0ABA-4E6D-919A-886BDA4BC93F}" type="datetime4">
              <a:rPr lang="de-CH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2459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2928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+mn-lt"/>
              </a:defRPr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54485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82575" indent="-282575" algn="l" rtl="0" eaLnBrk="0" fontAlgn="base" hangingPunct="0">
        <a:lnSpc>
          <a:spcPct val="110000"/>
        </a:lnSpc>
        <a:spcBef>
          <a:spcPct val="55000"/>
        </a:spcBef>
        <a:spcAft>
          <a:spcPct val="0"/>
        </a:spcAft>
        <a:buFont typeface="Times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6763" indent="-293688" algn="l" rtl="0" eaLnBrk="0" fontAlgn="base" hangingPunct="0">
        <a:lnSpc>
          <a:spcPct val="110000"/>
        </a:lnSpc>
        <a:spcBef>
          <a:spcPct val="55000"/>
        </a:spcBef>
        <a:spcAft>
          <a:spcPct val="0"/>
        </a:spcAft>
        <a:buFont typeface="Times" charset="0"/>
        <a:buChar char="–"/>
        <a:defRPr sz="2000">
          <a:solidFill>
            <a:schemeClr val="tx1"/>
          </a:solidFill>
          <a:latin typeface="+mn-lt"/>
        </a:defRPr>
      </a:lvl2pPr>
      <a:lvl3pPr marL="1239838" indent="-282575" algn="l" rtl="0" eaLnBrk="0" fontAlgn="base" hangingPunct="0">
        <a:lnSpc>
          <a:spcPct val="110000"/>
        </a:lnSpc>
        <a:spcBef>
          <a:spcPct val="55000"/>
        </a:spcBef>
        <a:spcAft>
          <a:spcPct val="0"/>
        </a:spcAft>
        <a:buFont typeface="Times" charset="0"/>
        <a:buChar char="–"/>
        <a:defRPr sz="2000">
          <a:solidFill>
            <a:schemeClr val="tx1"/>
          </a:solidFill>
          <a:latin typeface="+mn-lt"/>
        </a:defRPr>
      </a:lvl3pPr>
      <a:lvl4pPr marL="1712913" indent="-282575" algn="l" rtl="0" eaLnBrk="0" fontAlgn="base" hangingPunct="0">
        <a:lnSpc>
          <a:spcPct val="110000"/>
        </a:lnSpc>
        <a:spcBef>
          <a:spcPct val="55000"/>
        </a:spcBef>
        <a:spcAft>
          <a:spcPct val="0"/>
        </a:spcAft>
        <a:buFont typeface="Times" charset="0"/>
        <a:buChar char="–"/>
        <a:defRPr sz="2000">
          <a:solidFill>
            <a:schemeClr val="tx1"/>
          </a:solidFill>
          <a:latin typeface="+mn-lt"/>
        </a:defRPr>
      </a:lvl4pPr>
      <a:lvl5pPr marL="2187575" indent="-284163" algn="l" rtl="0" eaLnBrk="0" fontAlgn="base" hangingPunct="0">
        <a:lnSpc>
          <a:spcPct val="110000"/>
        </a:lnSpc>
        <a:spcBef>
          <a:spcPct val="55000"/>
        </a:spcBef>
        <a:spcAft>
          <a:spcPct val="0"/>
        </a:spcAft>
        <a:buFont typeface="Times" charset="0"/>
        <a:buChar char="–"/>
        <a:defRPr sz="2000">
          <a:solidFill>
            <a:schemeClr val="tx1"/>
          </a:solidFill>
          <a:latin typeface="+mn-lt"/>
        </a:defRPr>
      </a:lvl5pPr>
      <a:lvl6pPr marL="2644775" indent="-284163" algn="l" rtl="0" eaLnBrk="1" fontAlgn="base" hangingPunct="1">
        <a:lnSpc>
          <a:spcPct val="110000"/>
        </a:lnSpc>
        <a:spcBef>
          <a:spcPct val="55000"/>
        </a:spcBef>
        <a:spcAft>
          <a:spcPct val="0"/>
        </a:spcAft>
        <a:buFont typeface="Times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3101975" indent="-284163" algn="l" rtl="0" eaLnBrk="1" fontAlgn="base" hangingPunct="1">
        <a:lnSpc>
          <a:spcPct val="110000"/>
        </a:lnSpc>
        <a:spcBef>
          <a:spcPct val="55000"/>
        </a:spcBef>
        <a:spcAft>
          <a:spcPct val="0"/>
        </a:spcAft>
        <a:buFont typeface="Times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559175" indent="-284163" algn="l" rtl="0" eaLnBrk="1" fontAlgn="base" hangingPunct="1">
        <a:lnSpc>
          <a:spcPct val="110000"/>
        </a:lnSpc>
        <a:spcBef>
          <a:spcPct val="55000"/>
        </a:spcBef>
        <a:spcAft>
          <a:spcPct val="0"/>
        </a:spcAft>
        <a:buFont typeface="Times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4016375" indent="-284163" algn="l" rtl="0" eaLnBrk="1" fontAlgn="base" hangingPunct="1">
        <a:lnSpc>
          <a:spcPct val="110000"/>
        </a:lnSpc>
        <a:spcBef>
          <a:spcPct val="55000"/>
        </a:spcBef>
        <a:spcAft>
          <a:spcPct val="0"/>
        </a:spcAft>
        <a:buFont typeface="Times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sav.zh.ch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edu-ict.zh.ch/sav/index" TargetMode="External"/><Relationship Id="rId2" Type="http://schemas.openxmlformats.org/officeDocument/2006/relationships/hyperlink" Target="http://www.vsa.zh.ch/sav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edu-ict.zh.ch/sav/index" TargetMode="External"/><Relationship Id="rId2" Type="http://schemas.openxmlformats.org/officeDocument/2006/relationships/hyperlink" Target="mailto:mirko.baur@vsa.zh.ch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In eine Zukunft mit dem SAV-ZH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Times" charset="0"/>
              <a:buNone/>
            </a:pPr>
            <a:r>
              <a:rPr lang="de-DE" dirty="0" smtClean="0"/>
              <a:t>Kick-off-Veranstaltung 2013</a:t>
            </a:r>
          </a:p>
          <a:p>
            <a:pPr eaLnBrk="1" hangingPunct="1">
              <a:buFont typeface="Times" charset="0"/>
              <a:buNone/>
            </a:pPr>
            <a:endParaRPr lang="de-DE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SAV?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988840"/>
            <a:ext cx="8382000" cy="3700462"/>
          </a:xfrm>
        </p:spPr>
        <p:txBody>
          <a:bodyPr/>
          <a:lstStyle/>
          <a:p>
            <a:r>
              <a:rPr lang="de-CH" dirty="0"/>
              <a:t>Zentrales Instrument zur Prozess-Steuerung und -Angleichung in der Ermittlung von individuellem Bedarf nach </a:t>
            </a:r>
            <a:r>
              <a:rPr lang="de-CH" dirty="0" smtClean="0"/>
              <a:t>Sonderschulung</a:t>
            </a:r>
          </a:p>
          <a:p>
            <a:r>
              <a:rPr lang="de-CH" dirty="0" smtClean="0"/>
              <a:t>EDK-Instrument</a:t>
            </a:r>
          </a:p>
          <a:p>
            <a:r>
              <a:rPr lang="de-CH" dirty="0" smtClean="0"/>
              <a:t>Grundlage Sonderpädagogik-Konkordat (Inkraftsetzung 1.1. 2011):Art. </a:t>
            </a:r>
            <a:r>
              <a:rPr lang="de-CH" dirty="0"/>
              <a:t>6 Abs. 3: Ermittlung des individuellen Bedarfs nach «verstärkten Massnahmen» erfolgt im Rahmen eines standardisierten Abklärungsverfahrens durch die von den zuständigen Behörden betrauten Abklärungsstellen, die nicht identisch sind mit den </a:t>
            </a:r>
            <a:r>
              <a:rPr lang="de-CH" dirty="0" smtClean="0"/>
              <a:t>Leistungsanbietern</a:t>
            </a:r>
          </a:p>
          <a:p>
            <a:r>
              <a:rPr lang="de-CH" dirty="0" smtClean="0"/>
              <a:t>Ausgangslage NFA</a:t>
            </a:r>
            <a:r>
              <a:rPr lang="de-CH" dirty="0"/>
              <a:t>: </a:t>
            </a:r>
            <a:r>
              <a:rPr lang="de-CH" dirty="0" smtClean="0"/>
              <a:t>Sonderschulung in alleiniger </a:t>
            </a:r>
            <a:r>
              <a:rPr lang="de-CH" dirty="0"/>
              <a:t>Zuständigkeit der Kantone in finanzieller und fachlicher Hinsicht</a:t>
            </a:r>
          </a:p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Seite </a:t>
            </a:r>
            <a:fld id="{F620217F-182C-4527-8D30-319F021928FD}" type="slidenum">
              <a:rPr lang="de-CH" smtClean="0"/>
              <a:pPr>
                <a:defRPr/>
              </a:pPr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631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SAV = Kein «Papiertiger»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Gut </a:t>
            </a:r>
            <a:r>
              <a:rPr lang="de-CH" dirty="0"/>
              <a:t>2-jährige Entwicklung inkl. Pilotversuch in 16 Kantonen und mehreren Hearings mit Fachpersonen und Verbänden</a:t>
            </a:r>
          </a:p>
          <a:p>
            <a:r>
              <a:rPr lang="de-CH" dirty="0"/>
              <a:t>Produkte </a:t>
            </a:r>
            <a:r>
              <a:rPr lang="de-CH" dirty="0" smtClean="0"/>
              <a:t>Handreichung &amp; Papierversion </a:t>
            </a:r>
            <a:r>
              <a:rPr lang="de-CH" dirty="0"/>
              <a:t>SAV, </a:t>
            </a:r>
            <a:r>
              <a:rPr lang="de-CH" dirty="0" smtClean="0"/>
              <a:t>webbasiertes Tool SAV</a:t>
            </a:r>
          </a:p>
          <a:p>
            <a:pPr marL="282575" lvl="1" indent="-282575"/>
            <a:r>
              <a:rPr lang="de-CH" dirty="0" smtClean="0"/>
              <a:t>Weiterentwicklungen Kanton Zürich: </a:t>
            </a:r>
          </a:p>
          <a:p>
            <a:pPr marL="755650" lvl="2"/>
            <a:r>
              <a:rPr lang="de-CH" dirty="0" smtClean="0"/>
              <a:t>«</a:t>
            </a:r>
            <a:r>
              <a:rPr lang="de-CH" dirty="0"/>
              <a:t>Pilotphase SAV» </a:t>
            </a:r>
            <a:r>
              <a:rPr lang="de-CH" dirty="0" smtClean="0"/>
              <a:t>, November 2011 bis Juni 2012: SAV-ZH</a:t>
            </a:r>
          </a:p>
          <a:p>
            <a:pPr marL="755650" lvl="2"/>
            <a:r>
              <a:rPr lang="de-CH" dirty="0" smtClean="0"/>
              <a:t>«Indikationsbereiche </a:t>
            </a:r>
            <a:r>
              <a:rPr lang="de-CH" dirty="0"/>
              <a:t>zur Klärung der Indikationen im Kontext vom SAV</a:t>
            </a:r>
            <a:r>
              <a:rPr lang="de-CH" dirty="0" smtClean="0"/>
              <a:t>», Juli 2012 bis Februar 2013</a:t>
            </a:r>
          </a:p>
          <a:p>
            <a:pPr marL="755650" lvl="2"/>
            <a:r>
              <a:rPr lang="de-CH" dirty="0" smtClean="0"/>
              <a:t>Neuprogrammierung SAV-ZH, Februar bis Juni 2013</a:t>
            </a:r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Seite </a:t>
            </a:r>
            <a:fld id="{F620217F-182C-4527-8D30-319F021928FD}" type="slidenum">
              <a:rPr lang="de-CH" smtClean="0"/>
              <a:pPr>
                <a:defRPr/>
              </a:pPr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0803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Kern SAV: Erweitertes ICF-Modell…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 smtClean="0"/>
          </a:p>
          <a:p>
            <a:endParaRPr lang="de-CH" dirty="0"/>
          </a:p>
          <a:p>
            <a:endParaRPr lang="de-CH" dirty="0" smtClean="0"/>
          </a:p>
          <a:p>
            <a:endParaRPr lang="de-CH" dirty="0"/>
          </a:p>
          <a:p>
            <a:endParaRPr lang="de-CH" dirty="0" smtClean="0"/>
          </a:p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endParaRPr lang="de-CH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 dirty="0" smtClean="0"/>
              <a:t>Seite </a:t>
            </a:r>
            <a:fld id="{B0A772A0-73F5-439A-A307-6A533CCFA07D}" type="slidenum">
              <a:rPr lang="de-CH" smtClean="0"/>
              <a:pPr/>
              <a:t>12</a:t>
            </a:fld>
            <a:endParaRPr lang="de-C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694372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623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… am Beispiel…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smtClean="0">
                <a:solidFill>
                  <a:srgbClr val="000000"/>
                </a:solidFill>
              </a:rPr>
              <a:t>Seite </a:t>
            </a:r>
            <a:fld id="{F620217F-182C-4527-8D30-319F021928FD}" type="slidenum">
              <a:rPr lang="de-CH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B9F22CB-CDFA-4D16-9A60-BD6DA20E63B8}" type="datetime4">
              <a:rPr lang="de-CH" smtClean="0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CH" smtClean="0">
                <a:solidFill>
                  <a:srgbClr val="000000"/>
                </a:solidFill>
              </a:rPr>
              <a:t>Thema</a:t>
            </a:r>
            <a:endParaRPr lang="de-CH">
              <a:solidFill>
                <a:srgbClr val="0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532440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http://www.buechweid.ch/images/album_neu/large/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038" y="4476750"/>
            <a:ext cx="5366961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180" y="2497172"/>
            <a:ext cx="5400675" cy="194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941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… und umgesetzt im SAV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 smtClean="0">
                <a:solidFill>
                  <a:srgbClr val="000000"/>
                </a:solidFill>
              </a:rPr>
              <a:t>Seite </a:t>
            </a:r>
            <a:fld id="{B0A772A0-73F5-439A-A307-6A533CCFA07D}" type="slidenum">
              <a:rPr lang="de-CH" smtClean="0">
                <a:solidFill>
                  <a:srgbClr val="000000"/>
                </a:solidFill>
              </a:rPr>
              <a:pPr/>
              <a:t>14</a:t>
            </a:fld>
            <a:endParaRPr lang="de-CH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53" y="2204864"/>
            <a:ext cx="71628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Gerade Verbindung mit Pfeil 5"/>
          <p:cNvCxnSpPr/>
          <p:nvPr/>
        </p:nvCxnSpPr>
        <p:spPr bwMode="auto">
          <a:xfrm flipH="1">
            <a:off x="5940152" y="2420888"/>
            <a:ext cx="504056" cy="21602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Abgerundetes Rechteck 7"/>
          <p:cNvSpPr/>
          <p:nvPr/>
        </p:nvSpPr>
        <p:spPr bwMode="auto">
          <a:xfrm>
            <a:off x="6516216" y="2060848"/>
            <a:ext cx="1512168" cy="5760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 cap="flat" cmpd="sng" algn="ctr">
            <a:solidFill>
              <a:srgbClr val="C0FF8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de-CH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0" name="Abgerundetes Rechteck 9"/>
          <p:cNvSpPr/>
          <p:nvPr/>
        </p:nvSpPr>
        <p:spPr bwMode="auto">
          <a:xfrm>
            <a:off x="6948264" y="5445224"/>
            <a:ext cx="1512168" cy="576064"/>
          </a:xfrm>
          <a:prstGeom prst="roundRect">
            <a:avLst/>
          </a:prstGeom>
          <a:solidFill>
            <a:srgbClr val="CCCCFF"/>
          </a:solidFill>
          <a:ln w="57150" cap="flat" cmpd="sng" algn="ctr">
            <a:solidFill>
              <a:srgbClr val="CC99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de-CH" smtClean="0">
              <a:solidFill>
                <a:srgbClr val="000000"/>
              </a:solidFill>
              <a:latin typeface="Times" pitchFamily="18" charset="0"/>
            </a:endParaRPr>
          </a:p>
        </p:txBody>
      </p:sp>
      <p:cxnSp>
        <p:nvCxnSpPr>
          <p:cNvPr id="11" name="Gerade Verbindung mit Pfeil 10"/>
          <p:cNvCxnSpPr/>
          <p:nvPr/>
        </p:nvCxnSpPr>
        <p:spPr bwMode="auto">
          <a:xfrm flipH="1" flipV="1">
            <a:off x="6211413" y="5589240"/>
            <a:ext cx="504056" cy="14401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CC99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feld 11"/>
          <p:cNvSpPr txBox="1"/>
          <p:nvPr/>
        </p:nvSpPr>
        <p:spPr>
          <a:xfrm>
            <a:off x="6516216" y="2113692"/>
            <a:ext cx="151216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CH" sz="1400" dirty="0" err="1" smtClean="0">
                <a:solidFill>
                  <a:srgbClr val="000000"/>
                </a:solidFill>
                <a:latin typeface="Arial"/>
                <a:ea typeface="Tahoma" panose="020B0604030504040204" pitchFamily="34" charset="0"/>
                <a:cs typeface="Tahoma" panose="020B0604030504040204" pitchFamily="34" charset="0"/>
              </a:rPr>
              <a:t>Abklärungsge-spräch</a:t>
            </a:r>
            <a:endParaRPr lang="de-CH" sz="1400" dirty="0">
              <a:solidFill>
                <a:srgbClr val="000000"/>
              </a:solidFill>
              <a:latin typeface="Arial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020273" y="5445224"/>
            <a:ext cx="151216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CH" sz="1400" dirty="0" smtClean="0">
                <a:solidFill>
                  <a:srgbClr val="000000"/>
                </a:solidFill>
                <a:latin typeface="Arial"/>
                <a:ea typeface="Tahoma" panose="020B0604030504040204" pitchFamily="34" charset="0"/>
                <a:cs typeface="Tahoma" panose="020B0604030504040204" pitchFamily="34" charset="0"/>
              </a:rPr>
              <a:t>Weitere Abklärungen</a:t>
            </a:r>
            <a:endParaRPr lang="de-CH" sz="1400" dirty="0">
              <a:solidFill>
                <a:srgbClr val="000000"/>
              </a:solidFill>
              <a:latin typeface="Arial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78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SAV = Einheitliches Informationssystem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Minimal notwendige Informationen zum Nachweis eines Bedarfs</a:t>
            </a:r>
          </a:p>
          <a:p>
            <a:r>
              <a:rPr lang="de-CH" dirty="0" smtClean="0"/>
              <a:t>Spezialität: Erfassung Funktionsfähigkeit und Behinderung </a:t>
            </a:r>
          </a:p>
          <a:p>
            <a:r>
              <a:rPr lang="de-CH" dirty="0" smtClean="0"/>
              <a:t>Erhebliche Beeinträchtigung der Funktionsfähigkeit: Notwendiges aber nicht hinreichendes Kriterium für sonderschulische Massnahmen</a:t>
            </a:r>
          </a:p>
          <a:p>
            <a:r>
              <a:rPr lang="de-CH" dirty="0" smtClean="0"/>
              <a:t>SAV = Kein «Diagnosesystem»</a:t>
            </a:r>
          </a:p>
          <a:p>
            <a:r>
              <a:rPr lang="de-CH" dirty="0" smtClean="0"/>
              <a:t>Entwicklung Indikationsbereiche</a:t>
            </a:r>
          </a:p>
          <a:p>
            <a:endParaRPr lang="de-CH" dirty="0" smtClean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B0A772A0-73F5-439A-A307-6A533CCFA07D}" type="slidenum">
              <a:rPr lang="de-CH" smtClean="0"/>
              <a:pPr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4724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Indikationsbereiche: Standards dazu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In der Perspektive Funktionsfähigkeit und Behinderung der Schülerin, des </a:t>
            </a:r>
            <a:r>
              <a:rPr lang="de-CH" dirty="0" smtClean="0"/>
              <a:t>Schülers</a:t>
            </a:r>
          </a:p>
          <a:p>
            <a:r>
              <a:rPr lang="de-CH" dirty="0"/>
              <a:t>«</a:t>
            </a:r>
            <a:r>
              <a:rPr lang="de-CH" dirty="0" err="1"/>
              <a:t>Hinweiser</a:t>
            </a:r>
            <a:r>
              <a:rPr lang="de-CH" dirty="0"/>
              <a:t>» auf anhaltende und schwerwiegende Einschränkungen der Partizipation an Bildungs- und </a:t>
            </a:r>
            <a:r>
              <a:rPr lang="de-CH" dirty="0" smtClean="0"/>
              <a:t>Entwicklungsprozesse</a:t>
            </a:r>
          </a:p>
          <a:p>
            <a:r>
              <a:rPr lang="de-CH" dirty="0"/>
              <a:t>Auf die notwendige </a:t>
            </a:r>
            <a:r>
              <a:rPr lang="de-CH" b="1" dirty="0"/>
              <a:t>Prüfung</a:t>
            </a:r>
            <a:r>
              <a:rPr lang="de-CH" dirty="0"/>
              <a:t> des Bedarfs nach </a:t>
            </a:r>
            <a:r>
              <a:rPr lang="de-CH" dirty="0" smtClean="0"/>
              <a:t>Massnahmen</a:t>
            </a:r>
          </a:p>
          <a:p>
            <a:r>
              <a:rPr lang="de-CH" sz="3600" b="1" dirty="0" smtClean="0"/>
              <a:t>≠</a:t>
            </a:r>
            <a:r>
              <a:rPr lang="de-CH" dirty="0" smtClean="0"/>
              <a:t> Empfehlung</a:t>
            </a:r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Seite </a:t>
            </a:r>
            <a:fld id="{F620217F-182C-4527-8D30-319F021928FD}" type="slidenum">
              <a:rPr lang="de-CH" smtClean="0"/>
              <a:pPr>
                <a:defRPr/>
              </a:pPr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0606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Indikationsbereiche im SAV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 smtClean="0">
                <a:solidFill>
                  <a:srgbClr val="000000"/>
                </a:solidFill>
              </a:rPr>
              <a:t>Seite </a:t>
            </a:r>
            <a:fld id="{B0A772A0-73F5-439A-A307-6A533CCFA07D}" type="slidenum">
              <a:rPr lang="de-CH" smtClean="0">
                <a:solidFill>
                  <a:srgbClr val="000000"/>
                </a:solidFill>
              </a:rPr>
              <a:pPr/>
              <a:t>17</a:t>
            </a:fld>
            <a:endParaRPr lang="de-CH">
              <a:solidFill>
                <a:srgbClr val="000000"/>
              </a:solidFill>
            </a:endParaRPr>
          </a:p>
        </p:txBody>
      </p:sp>
      <p:pic>
        <p:nvPicPr>
          <p:cNvPr id="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648" y="2040433"/>
            <a:ext cx="5996531" cy="3700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3240687" y="3428999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Indikationsbereiche</a:t>
            </a:r>
            <a:endParaRPr lang="de-CH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/>
            </a:endParaRPr>
          </a:p>
        </p:txBody>
      </p:sp>
      <p:sp>
        <p:nvSpPr>
          <p:cNvPr id="12" name="Ellipse 11"/>
          <p:cNvSpPr/>
          <p:nvPr/>
        </p:nvSpPr>
        <p:spPr bwMode="auto">
          <a:xfrm>
            <a:off x="3059832" y="3429000"/>
            <a:ext cx="3312368" cy="461665"/>
          </a:xfrm>
          <a:prstGeom prst="ellipse">
            <a:avLst/>
          </a:prstGeom>
          <a:noFill/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de-CH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7" name="Pfeil nach oben 6"/>
          <p:cNvSpPr/>
          <p:nvPr/>
        </p:nvSpPr>
        <p:spPr bwMode="auto">
          <a:xfrm>
            <a:off x="5004048" y="3775352"/>
            <a:ext cx="432048" cy="648072"/>
          </a:xfrm>
          <a:prstGeom prst="up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de-CH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5" name="Freihandform 14"/>
          <p:cNvSpPr/>
          <p:nvPr/>
        </p:nvSpPr>
        <p:spPr bwMode="auto">
          <a:xfrm>
            <a:off x="6351651" y="3662063"/>
            <a:ext cx="896904" cy="996593"/>
          </a:xfrm>
          <a:custGeom>
            <a:avLst/>
            <a:gdLst>
              <a:gd name="connsiteX0" fmla="*/ 0 w 896904"/>
              <a:gd name="connsiteY0" fmla="*/ 0 h 996593"/>
              <a:gd name="connsiteX1" fmla="*/ 893852 w 896904"/>
              <a:gd name="connsiteY1" fmla="*/ 246580 h 996593"/>
              <a:gd name="connsiteX2" fmla="*/ 236306 w 896904"/>
              <a:gd name="connsiteY2" fmla="*/ 996593 h 996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6904" h="996593">
                <a:moveTo>
                  <a:pt x="0" y="0"/>
                </a:moveTo>
                <a:cubicBezTo>
                  <a:pt x="427234" y="40240"/>
                  <a:pt x="854468" y="80481"/>
                  <a:pt x="893852" y="246580"/>
                </a:cubicBezTo>
                <a:cubicBezTo>
                  <a:pt x="933236" y="412679"/>
                  <a:pt x="584771" y="704636"/>
                  <a:pt x="236306" y="996593"/>
                </a:cubicBezTo>
              </a:path>
            </a:pathLst>
          </a:custGeom>
          <a:noFill/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de-CH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7" name="Freihandform 16"/>
          <p:cNvSpPr/>
          <p:nvPr/>
        </p:nvSpPr>
        <p:spPr bwMode="auto">
          <a:xfrm>
            <a:off x="4283968" y="3717032"/>
            <a:ext cx="2499365" cy="1140431"/>
          </a:xfrm>
          <a:custGeom>
            <a:avLst/>
            <a:gdLst>
              <a:gd name="connsiteX0" fmla="*/ 1993186 w 2499365"/>
              <a:gd name="connsiteY0" fmla="*/ 0 h 1140431"/>
              <a:gd name="connsiteX1" fmla="*/ 2424701 w 2499365"/>
              <a:gd name="connsiteY1" fmla="*/ 400692 h 1140431"/>
              <a:gd name="connsiteX2" fmla="*/ 636997 w 2499365"/>
              <a:gd name="connsiteY2" fmla="*/ 750013 h 1140431"/>
              <a:gd name="connsiteX3" fmla="*/ 0 w 2499365"/>
              <a:gd name="connsiteY3" fmla="*/ 1140431 h 1140431"/>
              <a:gd name="connsiteX4" fmla="*/ 0 w 2499365"/>
              <a:gd name="connsiteY4" fmla="*/ 1140431 h 1140431"/>
              <a:gd name="connsiteX5" fmla="*/ 0 w 2499365"/>
              <a:gd name="connsiteY5" fmla="*/ 1140431 h 114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9365" h="1140431">
                <a:moveTo>
                  <a:pt x="1993186" y="0"/>
                </a:moveTo>
                <a:cubicBezTo>
                  <a:pt x="2321959" y="137845"/>
                  <a:pt x="2650733" y="275690"/>
                  <a:pt x="2424701" y="400692"/>
                </a:cubicBezTo>
                <a:cubicBezTo>
                  <a:pt x="2198669" y="525694"/>
                  <a:pt x="1041114" y="626723"/>
                  <a:pt x="636997" y="750013"/>
                </a:cubicBezTo>
                <a:cubicBezTo>
                  <a:pt x="232880" y="873303"/>
                  <a:pt x="0" y="1140431"/>
                  <a:pt x="0" y="1140431"/>
                </a:cubicBezTo>
                <a:lnTo>
                  <a:pt x="0" y="1140431"/>
                </a:lnTo>
                <a:lnTo>
                  <a:pt x="0" y="1140431"/>
                </a:lnTo>
              </a:path>
            </a:pathLst>
          </a:custGeom>
          <a:noFill/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de-CH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3" name="Pfeil nach oben 12"/>
          <p:cNvSpPr/>
          <p:nvPr/>
        </p:nvSpPr>
        <p:spPr bwMode="auto">
          <a:xfrm rot="10800000">
            <a:off x="5364088" y="3861048"/>
            <a:ext cx="432048" cy="648072"/>
          </a:xfrm>
          <a:prstGeom prst="up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de-CH" smtClean="0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70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7" grpId="0" animBg="1"/>
      <p:bldP spid="15" grpId="0" animBg="1"/>
      <p:bldP spid="17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Konkret: Indikationsbereiche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Relevante </a:t>
            </a:r>
            <a:r>
              <a:rPr lang="de-CH" dirty="0" err="1" smtClean="0"/>
              <a:t>indikative</a:t>
            </a:r>
            <a:r>
              <a:rPr lang="de-CH" dirty="0" smtClean="0"/>
              <a:t> Bereiche für besonderen Bildungsbedarf</a:t>
            </a:r>
          </a:p>
          <a:p>
            <a:endParaRPr lang="de-CH" dirty="0" smtClean="0"/>
          </a:p>
          <a:p>
            <a:endParaRPr lang="de-CH" dirty="0"/>
          </a:p>
          <a:p>
            <a:endParaRPr lang="de-CH" dirty="0" smtClean="0"/>
          </a:p>
          <a:p>
            <a:endParaRPr lang="de-CH" dirty="0"/>
          </a:p>
          <a:p>
            <a:endParaRPr lang="de-CH" dirty="0" smtClean="0"/>
          </a:p>
          <a:p>
            <a:endParaRPr lang="de-CH" dirty="0" smtClean="0"/>
          </a:p>
          <a:p>
            <a:r>
              <a:rPr lang="de-CH" dirty="0" smtClean="0"/>
              <a:t>Dimensional: Mehrfache Betroffenheit möglich</a:t>
            </a: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B0A772A0-73F5-439A-A307-6A533CCFA07D}" type="slidenum">
              <a:rPr lang="de-CH" smtClean="0"/>
              <a:pPr/>
              <a:t>18</a:t>
            </a:fld>
            <a:endParaRPr lang="de-CH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021497"/>
              </p:ext>
            </p:extLst>
          </p:nvPr>
        </p:nvGraphicFramePr>
        <p:xfrm>
          <a:off x="2411760" y="2564904"/>
          <a:ext cx="4104456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</a:tblGrid>
              <a:tr h="0">
                <a:tc>
                  <a:txBody>
                    <a:bodyPr/>
                    <a:lstStyle/>
                    <a:p>
                      <a:r>
                        <a:rPr lang="de-CH" sz="1600" dirty="0" smtClean="0"/>
                        <a:t>Indikationsbereiche Funktionsfähigkeit</a:t>
                      </a:r>
                      <a:endParaRPr lang="de-CH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Kognition und Metakognition</a:t>
                      </a:r>
                      <a:endParaRPr lang="de-CH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Bewusste sinnliche Wahrnehmung und Sensorik</a:t>
                      </a:r>
                      <a:endParaRPr lang="de-CH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Soziale-emotionale</a:t>
                      </a:r>
                      <a:r>
                        <a:rPr lang="de-CH" sz="1400" baseline="0" dirty="0" smtClean="0"/>
                        <a:t> Funktionsfähigkeit</a:t>
                      </a:r>
                      <a:endParaRPr lang="de-CH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Intentionale</a:t>
                      </a:r>
                      <a:r>
                        <a:rPr lang="de-CH" sz="1400" baseline="0" dirty="0" smtClean="0"/>
                        <a:t> Kommunikation</a:t>
                      </a:r>
                      <a:endParaRPr lang="de-CH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Bewegung,</a:t>
                      </a:r>
                      <a:r>
                        <a:rPr lang="de-CH" sz="1400" baseline="0" dirty="0" smtClean="0"/>
                        <a:t> Mobilität und Motorik</a:t>
                      </a:r>
                      <a:endParaRPr lang="de-CH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Ausführen</a:t>
                      </a:r>
                      <a:r>
                        <a:rPr lang="de-CH" sz="1400" baseline="0" dirty="0" smtClean="0"/>
                        <a:t> der Aktivitäten des täglichen Lebens</a:t>
                      </a:r>
                      <a:endParaRPr lang="de-CH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616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Konkret: Schwellenwerte</a:t>
            </a:r>
            <a:endParaRPr lang="de-CH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6652952"/>
              </p:ext>
            </p:extLst>
          </p:nvPr>
        </p:nvGraphicFramePr>
        <p:xfrm>
          <a:off x="381000" y="2014538"/>
          <a:ext cx="8382000" cy="338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2888"/>
                <a:gridCol w="2405112"/>
                <a:gridCol w="2794000"/>
              </a:tblGrid>
              <a:tr h="334342">
                <a:tc>
                  <a:txBody>
                    <a:bodyPr/>
                    <a:lstStyle/>
                    <a:p>
                      <a:r>
                        <a:rPr lang="de-CH" dirty="0" smtClean="0"/>
                        <a:t>Kriterium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Schwellenwert</a:t>
                      </a:r>
                      <a:r>
                        <a:rPr lang="de-CH" baseline="0" dirty="0" smtClean="0"/>
                        <a:t> 1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Schwellenwert</a:t>
                      </a:r>
                      <a:r>
                        <a:rPr lang="de-CH" baseline="0" dirty="0" smtClean="0"/>
                        <a:t> 2</a:t>
                      </a:r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Standardisierte Testverfahren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Prozentrang</a:t>
                      </a:r>
                      <a:r>
                        <a:rPr lang="de-CH" baseline="0" dirty="0" smtClean="0"/>
                        <a:t> 20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Prozentrang 5</a:t>
                      </a:r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Einschränkung</a:t>
                      </a:r>
                      <a:r>
                        <a:rPr lang="de-CH" baseline="0" dirty="0" smtClean="0"/>
                        <a:t> Partizipation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Andauernd, schwer – in bestimmten schulischen Situationen</a:t>
                      </a:r>
                      <a:r>
                        <a:rPr lang="de-CH" baseline="0" dirty="0" smtClean="0"/>
                        <a:t> oder Settings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Andauernd, </a:t>
                      </a:r>
                      <a:r>
                        <a:rPr lang="de-CH" dirty="0" err="1" smtClean="0"/>
                        <a:t>schwerst</a:t>
                      </a:r>
                      <a:r>
                        <a:rPr lang="de-CH" dirty="0" smtClean="0"/>
                        <a:t> – </a:t>
                      </a:r>
                    </a:p>
                    <a:p>
                      <a:r>
                        <a:rPr lang="de-CH" dirty="0" smtClean="0"/>
                        <a:t>in</a:t>
                      </a:r>
                      <a:r>
                        <a:rPr lang="de-CH" baseline="0" dirty="0" smtClean="0"/>
                        <a:t> allen zentralen schulischen Situationen und Settings</a:t>
                      </a:r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Funktionseinschränkungen,</a:t>
                      </a:r>
                      <a:r>
                        <a:rPr lang="de-CH" baseline="0" dirty="0" smtClean="0"/>
                        <a:t> die kompensatorische Massnahmen erfordern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In bestimmten schulischen Situationen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In den</a:t>
                      </a:r>
                      <a:r>
                        <a:rPr lang="de-CH" baseline="0" dirty="0" smtClean="0"/>
                        <a:t> zentralen schulischen Situationen, inkl. intensive Massnahmen</a:t>
                      </a:r>
                      <a:endParaRPr lang="de-CH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 smtClean="0">
                <a:solidFill>
                  <a:srgbClr val="000000"/>
                </a:solidFill>
              </a:rPr>
              <a:t>Seite </a:t>
            </a:r>
            <a:fld id="{B0A772A0-73F5-439A-A307-6A533CCFA07D}" type="slidenum">
              <a:rPr lang="de-CH" smtClean="0">
                <a:solidFill>
                  <a:srgbClr val="000000"/>
                </a:solidFill>
              </a:rPr>
              <a:pPr/>
              <a:t>19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5" name="Pfeil nach links 4"/>
          <p:cNvSpPr/>
          <p:nvPr/>
        </p:nvSpPr>
        <p:spPr bwMode="auto">
          <a:xfrm rot="5400000">
            <a:off x="3986224" y="5454936"/>
            <a:ext cx="1296144" cy="700656"/>
          </a:xfrm>
          <a:prstGeom prst="left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de-CH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6" name="Pfeil nach links 5"/>
          <p:cNvSpPr/>
          <p:nvPr/>
        </p:nvSpPr>
        <p:spPr bwMode="auto">
          <a:xfrm rot="5400000">
            <a:off x="7101991" y="5454936"/>
            <a:ext cx="1296144" cy="700656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de-CH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 rot="16200000">
            <a:off x="3883568" y="5332856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17%</a:t>
            </a:r>
            <a:endParaRPr lang="de-CH" sz="32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 rot="16200000">
            <a:off x="6988624" y="5044825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b="1" dirty="0">
                <a:solidFill>
                  <a:srgbClr val="000000"/>
                </a:solidFill>
                <a:latin typeface="Arial Black" panose="020B0A04020102020204" pitchFamily="34" charset="0"/>
              </a:rPr>
              <a:t>3</a:t>
            </a:r>
            <a:r>
              <a:rPr lang="de-CH" sz="32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%</a:t>
            </a:r>
            <a:endParaRPr lang="de-CH" sz="32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Ellipse 2"/>
          <p:cNvSpPr/>
          <p:nvPr/>
        </p:nvSpPr>
        <p:spPr bwMode="auto">
          <a:xfrm>
            <a:off x="3491880" y="2276872"/>
            <a:ext cx="2304256" cy="720080"/>
          </a:xfrm>
          <a:prstGeom prst="ellipse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de-CH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0" name="Ellipse 9"/>
          <p:cNvSpPr/>
          <p:nvPr/>
        </p:nvSpPr>
        <p:spPr bwMode="auto">
          <a:xfrm>
            <a:off x="6012160" y="2204864"/>
            <a:ext cx="2304256" cy="720080"/>
          </a:xfrm>
          <a:prstGeom prst="ellipse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de-CH" smtClean="0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23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9" grpId="0"/>
      <p:bldP spid="3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Leitungszirkular vom 2. Mai 2013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Im Kanton Zürich erfolgt die schulpsychologische Abklärung künftig mit einem standardisierten Verfahren. Die Einführung findet in zwei Staffeln während der Schuljahre 2014/15 sowie 2015/16 statt. Freiwillig können die Schulpsychologischen Dienste das neue Verfahren bereits ab kommendem Schuljahr 2013/14 einsetzen</a:t>
            </a:r>
            <a:r>
              <a:rPr lang="de-CH" dirty="0" smtClean="0"/>
              <a:t>.</a:t>
            </a:r>
          </a:p>
          <a:p>
            <a:r>
              <a:rPr lang="de-CH" dirty="0" smtClean="0"/>
              <a:t>Um </a:t>
            </a:r>
            <a:r>
              <a:rPr lang="de-CH" dirty="0"/>
              <a:t>eine fachliche Abklärung zu garantieren, legte das Volksschulamt in Zusammenarbeit mit Schulpsychologinnen und -</a:t>
            </a:r>
            <a:r>
              <a:rPr lang="de-CH" dirty="0" err="1"/>
              <a:t>psychologen</a:t>
            </a:r>
            <a:r>
              <a:rPr lang="de-CH" dirty="0"/>
              <a:t> Indikationen für sonderschulische Massnahmen fest.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smtClean="0">
                <a:solidFill>
                  <a:srgbClr val="000000"/>
                </a:solidFill>
              </a:rPr>
              <a:t>Seite </a:t>
            </a:r>
            <a:fld id="{F620217F-182C-4527-8D30-319F021928FD}" type="slidenum">
              <a:rPr lang="de-CH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73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Zum Beispiel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smtClean="0">
                <a:solidFill>
                  <a:srgbClr val="000000"/>
                </a:solidFill>
              </a:rPr>
              <a:t>Seite </a:t>
            </a:r>
            <a:fld id="{F620217F-182C-4527-8D30-319F021928FD}" type="slidenum">
              <a:rPr lang="de-CH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de-CH">
              <a:solidFill>
                <a:srgbClr val="000000"/>
              </a:solidFill>
            </a:endParaRPr>
          </a:p>
        </p:txBody>
      </p:sp>
      <p:pic>
        <p:nvPicPr>
          <p:cNvPr id="8" name="Picture 6" descr="http://www.buechweid.ch/images/album_neu/large/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013176"/>
            <a:ext cx="4427983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312959"/>
              </p:ext>
            </p:extLst>
          </p:nvPr>
        </p:nvGraphicFramePr>
        <p:xfrm>
          <a:off x="539552" y="1916832"/>
          <a:ext cx="8532441" cy="3111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147"/>
                <a:gridCol w="2844147"/>
                <a:gridCol w="2844147"/>
              </a:tblGrid>
              <a:tr h="609522">
                <a:tc>
                  <a:txBody>
                    <a:bodyPr/>
                    <a:lstStyle/>
                    <a:p>
                      <a:r>
                        <a:rPr lang="de-CH" sz="1600" dirty="0" smtClean="0"/>
                        <a:t>Indikationsbereiche Funktionsfähigkeit</a:t>
                      </a:r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smtClean="0"/>
                        <a:t>Schwellenwert</a:t>
                      </a:r>
                      <a:r>
                        <a:rPr lang="de-CH" sz="1600" baseline="0" dirty="0" smtClean="0"/>
                        <a:t> 1</a:t>
                      </a:r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smtClean="0"/>
                        <a:t>Schwellenwert</a:t>
                      </a:r>
                      <a:r>
                        <a:rPr lang="de-CH" sz="1600" baseline="0" dirty="0" smtClean="0"/>
                        <a:t> 2</a:t>
                      </a:r>
                      <a:endParaRPr lang="de-CH" sz="1600" dirty="0"/>
                    </a:p>
                  </a:txBody>
                  <a:tcPr/>
                </a:tc>
              </a:tr>
              <a:tr h="315731"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Kognition und Metakognition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1400" dirty="0"/>
                    </a:p>
                  </a:txBody>
                  <a:tcPr/>
                </a:tc>
              </a:tr>
              <a:tr h="451986"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Bewusste sinnliche Wahrnehmung und Sensorik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1400" dirty="0"/>
                    </a:p>
                  </a:txBody>
                  <a:tcPr/>
                </a:tc>
              </a:tr>
              <a:tr h="451986"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Soziale-emotionale</a:t>
                      </a:r>
                      <a:r>
                        <a:rPr lang="de-CH" sz="1400" baseline="0" dirty="0" smtClean="0"/>
                        <a:t> Funktionsfähigkeit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x</a:t>
                      </a:r>
                      <a:endParaRPr lang="de-CH" sz="1400" dirty="0"/>
                    </a:p>
                  </a:txBody>
                  <a:tcPr/>
                </a:tc>
              </a:tr>
              <a:tr h="315731"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Intentionale</a:t>
                      </a:r>
                      <a:r>
                        <a:rPr lang="de-CH" sz="1400" baseline="0" dirty="0" smtClean="0"/>
                        <a:t> Kommunikation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1400" dirty="0"/>
                    </a:p>
                  </a:txBody>
                  <a:tcPr/>
                </a:tc>
              </a:tr>
              <a:tr h="315731"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Bewegung,</a:t>
                      </a:r>
                      <a:r>
                        <a:rPr lang="de-CH" sz="1400" baseline="0" dirty="0" smtClean="0"/>
                        <a:t> Mobilität und Motorik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1400" dirty="0"/>
                    </a:p>
                  </a:txBody>
                  <a:tcPr/>
                </a:tc>
              </a:tr>
              <a:tr h="451986"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Ausführen</a:t>
                      </a:r>
                      <a:r>
                        <a:rPr lang="de-CH" sz="1400" baseline="0" dirty="0" smtClean="0"/>
                        <a:t> der Aktivitäten des täglichen Lebens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214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SAV-ZH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>
                <a:hlinkClick r:id="rId2"/>
              </a:rPr>
              <a:t>www.sav.zh.ch</a:t>
            </a:r>
            <a:endParaRPr lang="de-CH" dirty="0" smtClean="0"/>
          </a:p>
          <a:p>
            <a:endParaRPr lang="de-CH" dirty="0"/>
          </a:p>
          <a:p>
            <a:endParaRPr lang="de-CH" dirty="0" smtClean="0"/>
          </a:p>
          <a:p>
            <a:pPr marL="0" indent="0">
              <a:buNone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Seite </a:t>
            </a:r>
            <a:fld id="{F620217F-182C-4527-8D30-319F021928FD}" type="slidenum">
              <a:rPr lang="de-CH" smtClean="0"/>
              <a:pPr>
                <a:defRPr/>
              </a:pPr>
              <a:t>21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B9F22CB-CDFA-4D16-9A60-BD6DA20E63B8}" type="datetime4">
              <a:rPr lang="de-CH" smtClean="0"/>
              <a:pPr>
                <a:defRPr/>
              </a:pPr>
              <a:t>18. September 2013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Thema</a:t>
            </a:r>
            <a:endParaRPr lang="de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8748463" cy="4240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74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SAV-ZH </a:t>
            </a:r>
            <a:r>
              <a:rPr lang="de-CH" dirty="0" smtClean="0"/>
              <a:t>= Dienstleistungs-Tool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Gratis zur Verfügung der Schulpsychologischen Dienste</a:t>
            </a:r>
          </a:p>
          <a:p>
            <a:r>
              <a:rPr lang="de-CH" dirty="0" smtClean="0"/>
              <a:t>User-freundlich</a:t>
            </a:r>
          </a:p>
          <a:p>
            <a:r>
              <a:rPr lang="de-CH" dirty="0" smtClean="0"/>
              <a:t>Support-Bereich</a:t>
            </a:r>
            <a:endParaRPr lang="de-CH" dirty="0"/>
          </a:p>
          <a:p>
            <a:r>
              <a:rPr lang="de-CH" dirty="0" smtClean="0"/>
              <a:t>2 Berichte:</a:t>
            </a:r>
          </a:p>
          <a:p>
            <a:pPr lvl="1"/>
            <a:r>
              <a:rPr lang="de-CH" dirty="0" smtClean="0"/>
              <a:t>SPD-Gesamtbericht für die schulpsychologischen Akten</a:t>
            </a:r>
          </a:p>
          <a:p>
            <a:pPr lvl="1"/>
            <a:r>
              <a:rPr lang="de-CH" dirty="0" smtClean="0"/>
              <a:t>SAV-Bericht z.H. von Gemeinde und Eltern</a:t>
            </a:r>
          </a:p>
          <a:p>
            <a:r>
              <a:rPr lang="de-CH" dirty="0" smtClean="0"/>
              <a:t>«Work </a:t>
            </a:r>
            <a:r>
              <a:rPr lang="de-CH" dirty="0"/>
              <a:t>in </a:t>
            </a:r>
            <a:r>
              <a:rPr lang="de-CH" dirty="0" smtClean="0"/>
              <a:t>Progress»</a:t>
            </a:r>
            <a:endParaRPr lang="de-CH" dirty="0"/>
          </a:p>
          <a:p>
            <a:pPr marL="0" indent="0">
              <a:buNone/>
            </a:pPr>
            <a:endParaRPr lang="de-CH" dirty="0" smtClean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dirty="0" smtClean="0">
                <a:solidFill>
                  <a:srgbClr val="000000"/>
                </a:solidFill>
              </a:rPr>
              <a:t>Seite </a:t>
            </a:r>
            <a:fld id="{F620217F-182C-4527-8D30-319F021928FD}" type="slidenum">
              <a:rPr lang="de-CH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de-C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98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Zeit - für Workshops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de-CH" dirty="0" smtClean="0"/>
              <a:t>Workshops: </a:t>
            </a:r>
          </a:p>
          <a:p>
            <a:pPr lvl="1">
              <a:buFontTx/>
              <a:buChar char="-"/>
            </a:pPr>
            <a:r>
              <a:rPr lang="de-CH" dirty="0" smtClean="0"/>
              <a:t>«</a:t>
            </a:r>
            <a:r>
              <a:rPr lang="de-CH" dirty="0"/>
              <a:t>ICF&amp;SAV» mit Judith </a:t>
            </a:r>
            <a:r>
              <a:rPr lang="de-CH" dirty="0" err="1" smtClean="0"/>
              <a:t>Hollenweger</a:t>
            </a:r>
            <a:r>
              <a:rPr lang="de-CH" dirty="0" smtClean="0"/>
              <a:t>: </a:t>
            </a:r>
            <a:r>
              <a:rPr lang="de-CH" dirty="0" smtClean="0">
                <a:solidFill>
                  <a:srgbClr val="FF0000"/>
                </a:solidFill>
              </a:rPr>
              <a:t>Gruppe rot, </a:t>
            </a:r>
            <a:r>
              <a:rPr lang="de-CH" dirty="0"/>
              <a:t>Zimmer </a:t>
            </a:r>
            <a:r>
              <a:rPr lang="de-CH" dirty="0" smtClean="0"/>
              <a:t>G012</a:t>
            </a:r>
            <a:endParaRPr lang="de-CH" dirty="0" smtClean="0">
              <a:solidFill>
                <a:srgbClr val="FF0000"/>
              </a:solidFill>
            </a:endParaRPr>
          </a:p>
          <a:p>
            <a:pPr lvl="1">
              <a:buFontTx/>
              <a:buChar char="-"/>
            </a:pPr>
            <a:r>
              <a:rPr lang="de-CH" dirty="0" smtClean="0"/>
              <a:t>«SAV-ZH</a:t>
            </a:r>
            <a:r>
              <a:rPr lang="de-CH" dirty="0"/>
              <a:t>» mit Raphael </a:t>
            </a:r>
            <a:r>
              <a:rPr lang="de-CH" dirty="0" smtClean="0"/>
              <a:t>Gschwend: </a:t>
            </a:r>
            <a:r>
              <a:rPr lang="de-CH" dirty="0">
                <a:solidFill>
                  <a:srgbClr val="004C99"/>
                </a:solidFill>
              </a:rPr>
              <a:t>Gruppe </a:t>
            </a:r>
            <a:r>
              <a:rPr lang="de-CH" dirty="0" smtClean="0">
                <a:solidFill>
                  <a:srgbClr val="004C99"/>
                </a:solidFill>
              </a:rPr>
              <a:t>blau, </a:t>
            </a:r>
            <a:r>
              <a:rPr lang="de-CH" dirty="0" smtClean="0"/>
              <a:t>Zimmer G010 </a:t>
            </a:r>
          </a:p>
          <a:p>
            <a:pPr lvl="1">
              <a:buFontTx/>
              <a:buChar char="-"/>
            </a:pPr>
            <a:r>
              <a:rPr lang="de-CH" dirty="0" smtClean="0"/>
              <a:t>«Indikationsbereiche</a:t>
            </a:r>
            <a:r>
              <a:rPr lang="de-CH" dirty="0"/>
              <a:t>» mit Mirko </a:t>
            </a:r>
            <a:r>
              <a:rPr lang="de-CH" dirty="0" smtClean="0"/>
              <a:t>Baur: </a:t>
            </a:r>
            <a:r>
              <a:rPr lang="de-CH" dirty="0" smtClean="0">
                <a:solidFill>
                  <a:srgbClr val="199900"/>
                </a:solidFill>
              </a:rPr>
              <a:t>Gruppe grün, </a:t>
            </a:r>
            <a:r>
              <a:rPr lang="de-CH" dirty="0"/>
              <a:t>Zimmer G013</a:t>
            </a:r>
            <a:endParaRPr lang="de-CH" dirty="0" smtClean="0">
              <a:solidFill>
                <a:srgbClr val="199900"/>
              </a:solidFill>
            </a:endParaRPr>
          </a:p>
          <a:p>
            <a:pPr>
              <a:buFontTx/>
              <a:buChar char="-"/>
            </a:pPr>
            <a:r>
              <a:rPr lang="de-CH" dirty="0" smtClean="0"/>
              <a:t>1. Workshop </a:t>
            </a:r>
            <a:r>
              <a:rPr lang="de-CH" dirty="0"/>
              <a:t>–</a:t>
            </a:r>
            <a:r>
              <a:rPr lang="de-CH" i="1" dirty="0"/>
              <a:t>14.25h-14.50h: Leckere </a:t>
            </a:r>
            <a:r>
              <a:rPr lang="de-CH" i="1" dirty="0" smtClean="0"/>
              <a:t>Pause</a:t>
            </a:r>
            <a:r>
              <a:rPr lang="de-CH" i="1" dirty="0"/>
              <a:t> </a:t>
            </a:r>
            <a:r>
              <a:rPr lang="de-CH" dirty="0" smtClean="0"/>
              <a:t>– Workshop 2 und 3</a:t>
            </a:r>
          </a:p>
          <a:p>
            <a:pPr>
              <a:buFontTx/>
              <a:buChar char="-"/>
            </a:pPr>
            <a:r>
              <a:rPr lang="de-CH" dirty="0" smtClean="0"/>
              <a:t>16.35h: Plenum mit Rückfragen und Abschluss zu </a:t>
            </a:r>
            <a:r>
              <a:rPr lang="de-CH" dirty="0"/>
              <a:t>«Rollen, Support &amp; Verlauf»</a:t>
            </a:r>
          </a:p>
          <a:p>
            <a:pPr marL="0" lvl="0" indent="0">
              <a:buNone/>
            </a:pPr>
            <a:endParaRPr lang="de-CH" dirty="0"/>
          </a:p>
          <a:p>
            <a:pPr>
              <a:buFontTx/>
              <a:buChar char="-"/>
            </a:pPr>
            <a:endParaRPr lang="de-CH" dirty="0" smtClean="0"/>
          </a:p>
          <a:p>
            <a:pPr>
              <a:buFontTx/>
              <a:buChar char="-"/>
            </a:pPr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Seite </a:t>
            </a:r>
            <a:fld id="{F620217F-182C-4527-8D30-319F021928FD}" type="slidenum">
              <a:rPr lang="de-CH" smtClean="0"/>
              <a:pPr>
                <a:defRPr/>
              </a:pPr>
              <a:t>23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7942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smtClean="0"/>
              <a:t>Workshop «Indikationsbereiche»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 smtClean="0"/>
              <a:t>Kickoff  SAV-ZH 2013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5117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Workshop Indikationsbereiche: Ziele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dirty="0"/>
              <a:t>Die TN verstehen die Indikationsbereiche als spezifische Übersetzungshilfe zwischen Basis- und Bedarfsabklärung: Als dimensionale Verdichtung der </a:t>
            </a:r>
            <a:r>
              <a:rPr lang="de-CH" dirty="0" smtClean="0"/>
              <a:t>„</a:t>
            </a:r>
            <a:r>
              <a:rPr lang="de-CH" dirty="0"/>
              <a:t>Funktionsfähigkeit“ und als Guideline zur indikationsrelevanten Einschätzung deren Beeinträchtigung.</a:t>
            </a:r>
          </a:p>
          <a:p>
            <a:pPr lvl="0"/>
            <a:r>
              <a:rPr lang="de-CH" dirty="0"/>
              <a:t>Die TN kennen die Klärungsleistungen der Indikationsbereiche </a:t>
            </a:r>
          </a:p>
          <a:p>
            <a:pPr lvl="0"/>
            <a:r>
              <a:rPr lang="de-CH" dirty="0"/>
              <a:t>Die TN finden die Indikationsbereiche im SAV-ZH und die webbasierte Form auf www.vsa.zh.ch/sav</a:t>
            </a:r>
          </a:p>
          <a:p>
            <a:pPr lvl="0"/>
            <a:r>
              <a:rPr lang="de-CH" b="1" dirty="0"/>
              <a:t>Die TN nutzen die Papierversion der Indikationsbereiche für eine erste Einschätzung im Indikationsbereich „Ausführen der Aktivitäten des täglichen Lebens“ anhand einer Fallvignette und gewinnen so „ersten Boden“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Seite </a:t>
            </a:r>
            <a:fld id="{F620217F-182C-4527-8D30-319F021928FD}" type="slidenum">
              <a:rPr lang="de-CH" smtClean="0"/>
              <a:pPr>
                <a:defRPr/>
              </a:pPr>
              <a:t>25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8202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Workshop Indikationsbereiche: Ablauf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Input</a:t>
            </a:r>
          </a:p>
          <a:p>
            <a:r>
              <a:rPr lang="de-CH" dirty="0" smtClean="0"/>
              <a:t>Arbeit in Gruppen</a:t>
            </a:r>
          </a:p>
          <a:p>
            <a:r>
              <a:rPr lang="de-CH" b="1" dirty="0" smtClean="0"/>
              <a:t>Kurze</a:t>
            </a:r>
            <a:r>
              <a:rPr lang="de-CH" dirty="0" smtClean="0"/>
              <a:t> Rückmeldung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Seite </a:t>
            </a:r>
            <a:fld id="{F620217F-182C-4527-8D30-319F021928FD}" type="slidenum">
              <a:rPr lang="de-CH" smtClean="0"/>
              <a:pPr>
                <a:defRPr/>
              </a:pPr>
              <a:t>26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3444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Probleme in der Schule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Seite </a:t>
            </a:r>
            <a:fld id="{F620217F-182C-4527-8D30-319F021928FD}" type="slidenum">
              <a:rPr lang="de-CH" smtClean="0"/>
              <a:pPr>
                <a:defRPr/>
              </a:pPr>
              <a:t>27</a:t>
            </a:fld>
            <a:endParaRPr lang="de-CH"/>
          </a:p>
        </p:txBody>
      </p:sp>
      <p:sp>
        <p:nvSpPr>
          <p:cNvPr id="8" name="Abgerundetes Rechteck 7"/>
          <p:cNvSpPr/>
          <p:nvPr/>
        </p:nvSpPr>
        <p:spPr bwMode="auto">
          <a:xfrm>
            <a:off x="3923928" y="3861048"/>
            <a:ext cx="1296144" cy="72008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923928" y="3789040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>
                <a:latin typeface="+mj-lt"/>
              </a:rPr>
              <a:t>Schul-problem</a:t>
            </a:r>
            <a:endParaRPr lang="de-CH" dirty="0">
              <a:latin typeface="+mj-lt"/>
            </a:endParaRPr>
          </a:p>
        </p:txBody>
      </p:sp>
      <p:sp>
        <p:nvSpPr>
          <p:cNvPr id="14" name="Abgerundetes Rechteck 13"/>
          <p:cNvSpPr/>
          <p:nvPr/>
        </p:nvSpPr>
        <p:spPr bwMode="auto">
          <a:xfrm>
            <a:off x="3697764" y="2420888"/>
            <a:ext cx="1666324" cy="720080"/>
          </a:xfrm>
          <a:prstGeom prst="roundRect">
            <a:avLst/>
          </a:prstGeom>
          <a:solidFill>
            <a:srgbClr val="FF80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7" name="Abgerundetes Rechteck 16"/>
          <p:cNvSpPr/>
          <p:nvPr/>
        </p:nvSpPr>
        <p:spPr bwMode="auto">
          <a:xfrm>
            <a:off x="6084168" y="3849157"/>
            <a:ext cx="1620180" cy="72008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1" name="Abgerundetes Rechteck 20"/>
          <p:cNvSpPr/>
          <p:nvPr/>
        </p:nvSpPr>
        <p:spPr bwMode="auto">
          <a:xfrm>
            <a:off x="3769772" y="5229200"/>
            <a:ext cx="1666324" cy="720080"/>
          </a:xfrm>
          <a:prstGeom prst="roundRect">
            <a:avLst/>
          </a:prstGeom>
          <a:solidFill>
            <a:srgbClr val="C0FF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2" name="Abgerundetes Rechteck 21"/>
          <p:cNvSpPr/>
          <p:nvPr/>
        </p:nvSpPr>
        <p:spPr bwMode="auto">
          <a:xfrm>
            <a:off x="1403648" y="3849005"/>
            <a:ext cx="1728192" cy="72008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24" name="Gerade Verbindung mit Pfeil 23"/>
          <p:cNvCxnSpPr/>
          <p:nvPr/>
        </p:nvCxnSpPr>
        <p:spPr bwMode="auto">
          <a:xfrm>
            <a:off x="4572000" y="3179877"/>
            <a:ext cx="0" cy="68117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80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rade Verbindung mit Pfeil 24"/>
          <p:cNvCxnSpPr>
            <a:stCxn id="17" idx="1"/>
          </p:cNvCxnSpPr>
          <p:nvPr/>
        </p:nvCxnSpPr>
        <p:spPr bwMode="auto">
          <a:xfrm flipH="1" flipV="1">
            <a:off x="5240710" y="4209045"/>
            <a:ext cx="843458" cy="15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Gerade Verbindung mit Pfeil 28"/>
          <p:cNvCxnSpPr/>
          <p:nvPr/>
        </p:nvCxnSpPr>
        <p:spPr bwMode="auto">
          <a:xfrm flipH="1" flipV="1">
            <a:off x="4592637" y="4581128"/>
            <a:ext cx="1" cy="64807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FF8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Gerade Verbindung mit Pfeil 31"/>
          <p:cNvCxnSpPr/>
          <p:nvPr/>
        </p:nvCxnSpPr>
        <p:spPr bwMode="auto">
          <a:xfrm>
            <a:off x="3131840" y="4237637"/>
            <a:ext cx="79208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feld 34"/>
          <p:cNvSpPr txBox="1"/>
          <p:nvPr/>
        </p:nvSpPr>
        <p:spPr>
          <a:xfrm>
            <a:off x="3707904" y="2348880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>
                <a:latin typeface="+mj-lt"/>
              </a:rPr>
              <a:t>Funktions-fähigkeit</a:t>
            </a:r>
            <a:endParaRPr lang="de-CH" dirty="0">
              <a:latin typeface="+mj-lt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6084168" y="3975447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>
                <a:latin typeface="+mj-lt"/>
              </a:rPr>
              <a:t>Beziehung 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3707904" y="5229200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>
                <a:latin typeface="+mj-lt"/>
              </a:rPr>
              <a:t>Kompetenz-</a:t>
            </a:r>
          </a:p>
          <a:p>
            <a:r>
              <a:rPr lang="de-CH" dirty="0" smtClean="0">
                <a:latin typeface="+mj-lt"/>
              </a:rPr>
              <a:t>Erwerb</a:t>
            </a:r>
            <a:endParaRPr lang="de-CH" dirty="0">
              <a:latin typeface="+mj-lt"/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1331640" y="3975447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>
                <a:latin typeface="+mj-lt"/>
              </a:rPr>
              <a:t>Entwicklung</a:t>
            </a:r>
            <a:endParaRPr lang="de-CH" dirty="0">
              <a:latin typeface="+mj-lt"/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1907704" y="6060197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>
                <a:latin typeface="+mj-lt"/>
              </a:rPr>
              <a:t>Umfassendes Problemverständnis = </a:t>
            </a:r>
          </a:p>
          <a:p>
            <a:r>
              <a:rPr lang="de-CH" dirty="0" smtClean="0">
                <a:latin typeface="+mj-lt"/>
              </a:rPr>
              <a:t>Prüfung aller Erklärungsdimensionen</a:t>
            </a:r>
            <a:endParaRPr lang="de-CH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4737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4" grpId="0" animBg="1"/>
      <p:bldP spid="17" grpId="0" animBg="1"/>
      <p:bldP spid="21" grpId="0" animBg="1"/>
      <p:bldP spid="22" grpId="0" animBg="1"/>
      <p:bldP spid="35" grpId="0"/>
      <p:bldP spid="39" grpId="0"/>
      <p:bldP spid="40" grpId="0"/>
      <p:bldP spid="41" grpId="0"/>
      <p:bldP spid="4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latin typeface="Arial" charset="0"/>
              </a:rPr>
              <a:t>Dimensionen und Begründung von Massnahmen</a:t>
            </a:r>
            <a:endParaRPr lang="de-CH" dirty="0">
              <a:latin typeface="Arial" charset="0"/>
            </a:endParaRPr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4531942"/>
              </p:ext>
            </p:extLst>
          </p:nvPr>
        </p:nvGraphicFramePr>
        <p:xfrm>
          <a:off x="395536" y="2204864"/>
          <a:ext cx="8280400" cy="3367025"/>
        </p:xfrm>
        <a:graphic>
          <a:graphicData uri="http://schemas.openxmlformats.org/drawingml/2006/table">
            <a:tbl>
              <a:tblPr/>
              <a:tblGrid>
                <a:gridCol w="1008062"/>
                <a:gridCol w="7272338"/>
              </a:tblGrid>
              <a:tr h="6206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Förder-</a:t>
                      </a:r>
                      <a:br>
                        <a:rPr kumimoji="0" lang="de-CH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</a:br>
                      <a:r>
                        <a:rPr kumimoji="0" lang="de-CH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stufe</a:t>
                      </a:r>
                      <a:endParaRPr kumimoji="0" lang="de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Schülerinnen und Schüler erzielen angemessene Lernfortschritte durch…</a:t>
                      </a:r>
                      <a:endParaRPr kumimoji="0" lang="de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1a</a:t>
                      </a:r>
                      <a:endParaRPr kumimoji="0" lang="de-CH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…das differenzierte Regelklassen-Unterrichtsangebot</a:t>
                      </a:r>
                      <a:endParaRPr kumimoji="0" lang="de-CH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1b</a:t>
                      </a:r>
                      <a:endParaRPr kumimoji="0" lang="de-CH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…ein von den RKLP gezielt individualisiertes Regelklassen-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   Unterrichtsangebot</a:t>
                      </a:r>
                      <a:endParaRPr kumimoji="0" lang="de-CH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2a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B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…ein aufgrund einer Förderdiagnose und Förderplanung angepasstes    </a:t>
                      </a:r>
                      <a:br>
                        <a:rPr kumimoji="0" lang="de-CH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</a:br>
                      <a:r>
                        <a:rPr kumimoji="0" lang="de-CH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   Regelklassen-Unterrichtsangebot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FCC"/>
                    </a:solidFill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2b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B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…ein aufgrund einer Förderdiagnose und Förderplanung angepasstes </a:t>
                      </a:r>
                      <a:br>
                        <a:rPr kumimoji="0" lang="de-CH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</a:br>
                      <a:r>
                        <a:rPr kumimoji="0" lang="de-CH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   Regelklassenunterrichtsangebot, erweitert mit gezielten </a:t>
                      </a:r>
                      <a:br>
                        <a:rPr kumimoji="0" lang="de-CH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</a:br>
                      <a:r>
                        <a:rPr kumimoji="0" lang="de-CH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   sonderpädagogischen Fördermassnahmen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3a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E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…eine integrierte Sonderschulmassnahme (ISR, ISS)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E1FF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3b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…eine separierte Sonderschulung (Tagessonderschule, Schulheim)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1FF"/>
                    </a:solidFill>
                  </a:tcPr>
                </a:tc>
              </a:tr>
            </a:tbl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286500"/>
            <a:ext cx="1981200" cy="56515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de-CH" sz="1100" dirty="0">
                <a:solidFill>
                  <a:srgbClr val="000000"/>
                </a:solidFill>
                <a:latin typeface="Arial" charset="0"/>
              </a:rPr>
              <a:t>Seite </a:t>
            </a:r>
            <a:fld id="{BC29E25B-6115-2440-870F-D6E91E963074}" type="slidenum">
              <a:rPr lang="de-CH" sz="1100">
                <a:solidFill>
                  <a:srgbClr val="000000"/>
                </a:solidFill>
                <a:latin typeface="Arial" charset="0"/>
              </a:rPr>
              <a:pPr/>
              <a:t>28</a:t>
            </a:fld>
            <a:endParaRPr lang="de-CH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Abgerundetes Rechteck 9"/>
          <p:cNvSpPr/>
          <p:nvPr/>
        </p:nvSpPr>
        <p:spPr bwMode="auto">
          <a:xfrm>
            <a:off x="890092" y="3933056"/>
            <a:ext cx="7354316" cy="64807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de-CH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1" name="Abgerundetes Rechteck 10"/>
          <p:cNvSpPr/>
          <p:nvPr/>
        </p:nvSpPr>
        <p:spPr bwMode="auto">
          <a:xfrm>
            <a:off x="1619672" y="5339104"/>
            <a:ext cx="6120680" cy="1186239"/>
          </a:xfrm>
          <a:prstGeom prst="round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de-CH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899592" y="4005064"/>
            <a:ext cx="7930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b="1" dirty="0" smtClean="0">
                <a:solidFill>
                  <a:srgbClr val="FF80CC"/>
                </a:solidFill>
                <a:latin typeface="Arial Black" panose="020B0A04020102020204" pitchFamily="34" charset="0"/>
              </a:rPr>
              <a:t>Eine</a:t>
            </a:r>
            <a:r>
              <a:rPr lang="de-CH" sz="32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de-CH" sz="32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oder</a:t>
            </a:r>
            <a:r>
              <a:rPr lang="de-CH" sz="32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de-CH" sz="32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mehrere</a:t>
            </a:r>
            <a:r>
              <a:rPr lang="de-CH" sz="32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de-CH" sz="3200" b="1" dirty="0" smtClean="0">
                <a:solidFill>
                  <a:srgbClr val="C0FF80"/>
                </a:solidFill>
                <a:latin typeface="Arial Black" panose="020B0A04020102020204" pitchFamily="34" charset="0"/>
              </a:rPr>
              <a:t>Dimensionen</a:t>
            </a:r>
            <a:endParaRPr lang="de-CH" sz="3200" b="1" dirty="0">
              <a:solidFill>
                <a:srgbClr val="C0FF8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619672" y="5445224"/>
            <a:ext cx="64902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b="1" dirty="0" smtClean="0">
                <a:solidFill>
                  <a:srgbClr val="FF80CC"/>
                </a:solidFill>
                <a:latin typeface="Arial Black" panose="020B0A04020102020204" pitchFamily="34" charset="0"/>
              </a:rPr>
              <a:t>Zwingend: Beeinträchtigte Funktionsfähigkeit</a:t>
            </a:r>
            <a:endParaRPr lang="de-CH" sz="3200" b="1" dirty="0">
              <a:solidFill>
                <a:srgbClr val="FF80CC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Pfeil nach links 4"/>
          <p:cNvSpPr/>
          <p:nvPr/>
        </p:nvSpPr>
        <p:spPr bwMode="auto">
          <a:xfrm>
            <a:off x="7596336" y="4672560"/>
            <a:ext cx="1296144" cy="700656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de-CH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884368" y="477798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SAV</a:t>
            </a:r>
            <a:endParaRPr lang="de-CH" sz="280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Pfeil nach links 15"/>
          <p:cNvSpPr/>
          <p:nvPr/>
        </p:nvSpPr>
        <p:spPr bwMode="auto">
          <a:xfrm>
            <a:off x="7524328" y="3284984"/>
            <a:ext cx="1368152" cy="700656"/>
          </a:xfrm>
          <a:prstGeom prst="left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de-CH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7884368" y="339312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SSG</a:t>
            </a:r>
            <a:endParaRPr lang="de-CH" sz="280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15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5" grpId="0" animBg="1"/>
      <p:bldP spid="14" grpId="0"/>
      <p:bldP spid="16" grpId="0" animBg="1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Einschätzung Funktionsfähigkeit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Seite </a:t>
            </a:r>
            <a:fld id="{F620217F-182C-4527-8D30-319F021928FD}" type="slidenum">
              <a:rPr lang="de-CH" smtClean="0"/>
              <a:pPr>
                <a:defRPr/>
              </a:pPr>
              <a:t>29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B9F22CB-CDFA-4D16-9A60-BD6DA20E63B8}" type="datetime4">
              <a:rPr lang="de-CH" smtClean="0"/>
              <a:pPr>
                <a:defRPr/>
              </a:pPr>
              <a:t>18. September 2013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Thema</a:t>
            </a:r>
            <a:endParaRPr lang="de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80728"/>
            <a:ext cx="10453587" cy="58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lipse 6"/>
          <p:cNvSpPr/>
          <p:nvPr/>
        </p:nvSpPr>
        <p:spPr bwMode="auto">
          <a:xfrm>
            <a:off x="611560" y="3140968"/>
            <a:ext cx="1152128" cy="21602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9" name="Ellipse 8"/>
          <p:cNvSpPr/>
          <p:nvPr/>
        </p:nvSpPr>
        <p:spPr bwMode="auto">
          <a:xfrm>
            <a:off x="755576" y="3717032"/>
            <a:ext cx="1656184" cy="72008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0" name="Ellipse 9"/>
          <p:cNvSpPr/>
          <p:nvPr/>
        </p:nvSpPr>
        <p:spPr bwMode="auto">
          <a:xfrm>
            <a:off x="4932040" y="2564904"/>
            <a:ext cx="1944216" cy="93610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 rot="20540416">
            <a:off x="1753539" y="1782522"/>
            <a:ext cx="2518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 smtClean="0">
                <a:solidFill>
                  <a:srgbClr val="FF0000"/>
                </a:solidFill>
                <a:latin typeface="+mn-lt"/>
              </a:rPr>
              <a:t>Befundlagen?</a:t>
            </a:r>
            <a:endParaRPr lang="de-CH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Textfeld 11"/>
          <p:cNvSpPr txBox="1"/>
          <p:nvPr/>
        </p:nvSpPr>
        <p:spPr>
          <a:xfrm rot="20525413">
            <a:off x="1953190" y="2600099"/>
            <a:ext cx="2538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 smtClean="0">
                <a:solidFill>
                  <a:srgbClr val="FF0000"/>
                </a:solidFill>
                <a:latin typeface="+mn-lt"/>
              </a:rPr>
              <a:t>Einschätzung? </a:t>
            </a:r>
            <a:endParaRPr lang="de-CH" sz="28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332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8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Seite </a:t>
            </a:r>
            <a:fld id="{6BBE95AD-4877-4983-972D-6C85BBEDDFDE}" type="slidenum">
              <a:rPr lang="de-CH"/>
              <a:pPr>
                <a:defRPr/>
              </a:pPr>
              <a:t>3</a:t>
            </a:fld>
            <a:endParaRPr lang="de-CH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dirty="0" smtClean="0"/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de-CH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de-CH" b="1" dirty="0" smtClean="0">
                <a:solidFill>
                  <a:srgbClr val="0000FF"/>
                </a:solidFill>
              </a:rPr>
              <a:t>Mirko Baur</a:t>
            </a:r>
            <a:endParaRPr lang="de-CH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de-CH" b="1" dirty="0" smtClean="0"/>
              <a:t>Volksschulamt, Abteilung Sonderpädagogisches</a:t>
            </a:r>
          </a:p>
          <a:p>
            <a:pPr marL="0" indent="0">
              <a:buNone/>
            </a:pPr>
            <a:r>
              <a:rPr lang="de-CH" b="1" dirty="0" smtClean="0">
                <a:solidFill>
                  <a:srgbClr val="0000FF"/>
                </a:solidFill>
              </a:rPr>
              <a:t>Judith </a:t>
            </a:r>
            <a:r>
              <a:rPr lang="de-CH" b="1" dirty="0" err="1" smtClean="0">
                <a:solidFill>
                  <a:srgbClr val="0000FF"/>
                </a:solidFill>
              </a:rPr>
              <a:t>Hollenweger</a:t>
            </a:r>
            <a:r>
              <a:rPr lang="de-CH" b="1" dirty="0" smtClean="0">
                <a:solidFill>
                  <a:srgbClr val="0000FF"/>
                </a:solidFill>
              </a:rPr>
              <a:t> </a:t>
            </a:r>
            <a:r>
              <a:rPr lang="de-CH" b="1" dirty="0" err="1" smtClean="0">
                <a:solidFill>
                  <a:srgbClr val="0000FF"/>
                </a:solidFill>
              </a:rPr>
              <a:t>Haskell</a:t>
            </a:r>
            <a:endParaRPr lang="de-CH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de-CH" b="1" dirty="0" smtClean="0">
                <a:solidFill>
                  <a:srgbClr val="0000FF"/>
                </a:solidFill>
              </a:rPr>
              <a:t>Raphael Gschwend</a:t>
            </a:r>
          </a:p>
          <a:p>
            <a:pPr marL="0" indent="0">
              <a:buNone/>
            </a:pPr>
            <a:r>
              <a:rPr lang="de-CH" b="1" dirty="0" smtClean="0"/>
              <a:t>Pädagogische Hochschule Zürich</a:t>
            </a:r>
            <a:endParaRPr lang="de-CH" b="1" dirty="0"/>
          </a:p>
          <a:p>
            <a:pPr marL="0" indent="0">
              <a:buNone/>
            </a:pPr>
            <a:endParaRPr lang="de-CH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de-CH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de-CH" b="1" dirty="0"/>
              <a:t/>
            </a:r>
            <a:br>
              <a:rPr lang="de-CH" b="1" dirty="0"/>
            </a:br>
            <a:endParaRPr lang="de-CH" b="1" dirty="0"/>
          </a:p>
          <a:p>
            <a:pPr eaLnBrk="1" hangingPunct="1"/>
            <a:endParaRPr lang="de-CH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Indikationsbereiche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Seite </a:t>
            </a:r>
            <a:fld id="{F620217F-182C-4527-8D30-319F021928FD}" type="slidenum">
              <a:rPr lang="de-CH" smtClean="0"/>
              <a:pPr>
                <a:defRPr/>
              </a:pPr>
              <a:t>30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B9F22CB-CDFA-4D16-9A60-BD6DA20E63B8}" type="datetime4">
              <a:rPr lang="de-CH" smtClean="0"/>
              <a:pPr>
                <a:defRPr/>
              </a:pPr>
              <a:t>18. September 2013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Thema</a:t>
            </a:r>
            <a:endParaRPr lang="de-C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19" y="1268760"/>
            <a:ext cx="11734352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lipse 6"/>
          <p:cNvSpPr/>
          <p:nvPr/>
        </p:nvSpPr>
        <p:spPr bwMode="auto">
          <a:xfrm>
            <a:off x="899592" y="6093296"/>
            <a:ext cx="1224136" cy="21602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1" name="Ellipse 10"/>
          <p:cNvSpPr/>
          <p:nvPr/>
        </p:nvSpPr>
        <p:spPr bwMode="auto">
          <a:xfrm>
            <a:off x="5724128" y="3861048"/>
            <a:ext cx="2952328" cy="86409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56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Aufbau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-324544" y="1772816"/>
            <a:ext cx="9087544" cy="3942184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Seite </a:t>
            </a:r>
            <a:fld id="{F620217F-182C-4527-8D30-319F021928FD}" type="slidenum">
              <a:rPr lang="de-CH" smtClean="0"/>
              <a:pPr>
                <a:defRPr/>
              </a:pPr>
              <a:t>31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B9F22CB-CDFA-4D16-9A60-BD6DA20E63B8}" type="datetime4">
              <a:rPr lang="de-CH" smtClean="0"/>
              <a:pPr>
                <a:defRPr/>
              </a:pPr>
              <a:t>18. September 2013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Thema</a:t>
            </a:r>
            <a:endParaRPr lang="de-CH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6287"/>
            <a:ext cx="11665296" cy="655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 rot="20021024">
            <a:off x="938806" y="4603312"/>
            <a:ext cx="200799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CH" sz="1800" b="1" dirty="0" smtClean="0">
                <a:solidFill>
                  <a:srgbClr val="7030A0"/>
                </a:solidFill>
                <a:latin typeface="Arial"/>
                <a:ea typeface="Tahoma" panose="020B0604030504040204" pitchFamily="34" charset="0"/>
                <a:cs typeface="Tahoma" panose="020B0604030504040204" pitchFamily="34" charset="0"/>
              </a:rPr>
              <a:t>Weitere Abklärungen</a:t>
            </a:r>
            <a:endParaRPr lang="de-CH" sz="1800" b="1" dirty="0">
              <a:solidFill>
                <a:srgbClr val="7030A0"/>
              </a:solidFill>
              <a:latin typeface="Arial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 rot="20021024">
            <a:off x="434750" y="2832493"/>
            <a:ext cx="200799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CH" sz="1800" b="1" dirty="0" smtClean="0">
                <a:solidFill>
                  <a:srgbClr val="FF0000"/>
                </a:solidFill>
                <a:latin typeface="Arial"/>
                <a:ea typeface="Tahoma" panose="020B0604030504040204" pitchFamily="34" charset="0"/>
                <a:cs typeface="Tahoma" panose="020B0604030504040204" pitchFamily="34" charset="0"/>
              </a:rPr>
              <a:t>Umschreibung Konzept</a:t>
            </a:r>
            <a:endParaRPr lang="de-CH" sz="1800" b="1" dirty="0">
              <a:solidFill>
                <a:srgbClr val="FF0000"/>
              </a:solidFill>
              <a:latin typeface="Arial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 rot="20021024">
            <a:off x="722782" y="3451184"/>
            <a:ext cx="200799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CH" sz="1800" b="1" dirty="0" smtClean="0">
                <a:solidFill>
                  <a:srgbClr val="FF0000"/>
                </a:solidFill>
                <a:latin typeface="Arial"/>
                <a:ea typeface="Tahoma" panose="020B0604030504040204" pitchFamily="34" charset="0"/>
                <a:cs typeface="Tahoma" panose="020B0604030504040204" pitchFamily="34" charset="0"/>
              </a:rPr>
              <a:t>Brücke ICD und SSG</a:t>
            </a:r>
            <a:endParaRPr lang="de-CH" sz="1800" b="1" dirty="0">
              <a:solidFill>
                <a:srgbClr val="FF0000"/>
              </a:solidFill>
              <a:latin typeface="Arial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 rot="20021024">
            <a:off x="1019198" y="4073869"/>
            <a:ext cx="200799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CH" sz="1800" b="1" dirty="0" smtClean="0">
                <a:solidFill>
                  <a:srgbClr val="FF0000"/>
                </a:solidFill>
                <a:latin typeface="Arial"/>
                <a:ea typeface="Tahoma" panose="020B0604030504040204" pitchFamily="34" charset="0"/>
                <a:cs typeface="Tahoma" panose="020B0604030504040204" pitchFamily="34" charset="0"/>
              </a:rPr>
              <a:t>Abgrenzungen</a:t>
            </a:r>
            <a:endParaRPr lang="de-CH" sz="1800" b="1" dirty="0">
              <a:solidFill>
                <a:srgbClr val="FF0000"/>
              </a:solidFill>
              <a:latin typeface="Arial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2" name="Gerade Verbindung mit Pfeil 11"/>
          <p:cNvCxnSpPr/>
          <p:nvPr/>
        </p:nvCxnSpPr>
        <p:spPr bwMode="auto">
          <a:xfrm flipH="1">
            <a:off x="3779912" y="4191707"/>
            <a:ext cx="360040" cy="17339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Gerade Verbindung mit Pfeil 13"/>
          <p:cNvCxnSpPr/>
          <p:nvPr/>
        </p:nvCxnSpPr>
        <p:spPr bwMode="auto">
          <a:xfrm flipH="1">
            <a:off x="4860032" y="4459552"/>
            <a:ext cx="360040" cy="17339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Gerade Verbindung mit Pfeil 14"/>
          <p:cNvCxnSpPr/>
          <p:nvPr/>
        </p:nvCxnSpPr>
        <p:spPr bwMode="auto">
          <a:xfrm flipH="1">
            <a:off x="5306169" y="4968376"/>
            <a:ext cx="360040" cy="17339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999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mit Pfeil 15"/>
          <p:cNvCxnSpPr/>
          <p:nvPr/>
        </p:nvCxnSpPr>
        <p:spPr bwMode="auto">
          <a:xfrm flipH="1">
            <a:off x="5278549" y="5574549"/>
            <a:ext cx="360040" cy="17339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999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 Verbindung mit Pfeil 16"/>
          <p:cNvCxnSpPr/>
          <p:nvPr/>
        </p:nvCxnSpPr>
        <p:spPr bwMode="auto">
          <a:xfrm flipH="1">
            <a:off x="7884368" y="4278405"/>
            <a:ext cx="360040" cy="17339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999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feld 17"/>
          <p:cNvSpPr txBox="1"/>
          <p:nvPr/>
        </p:nvSpPr>
        <p:spPr>
          <a:xfrm rot="20021024">
            <a:off x="3376471" y="2674123"/>
            <a:ext cx="2007993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CH" sz="1800" b="1" dirty="0" smtClean="0">
                <a:solidFill>
                  <a:srgbClr val="199900"/>
                </a:solidFill>
                <a:latin typeface="Arial"/>
                <a:ea typeface="Tahoma" panose="020B0604030504040204" pitchFamily="34" charset="0"/>
                <a:cs typeface="Tahoma" panose="020B0604030504040204" pitchFamily="34" charset="0"/>
              </a:rPr>
              <a:t>Zentrale </a:t>
            </a:r>
            <a:r>
              <a:rPr lang="de-CH" sz="1800" b="1" dirty="0" err="1" smtClean="0">
                <a:solidFill>
                  <a:srgbClr val="199900"/>
                </a:solidFill>
                <a:latin typeface="Arial"/>
                <a:ea typeface="Tahoma" panose="020B0604030504040204" pitchFamily="34" charset="0"/>
                <a:cs typeface="Tahoma" panose="020B0604030504040204" pitchFamily="34" charset="0"/>
              </a:rPr>
              <a:t>Assessmentver</a:t>
            </a:r>
            <a:r>
              <a:rPr lang="de-CH" sz="1800" b="1" dirty="0" smtClean="0">
                <a:solidFill>
                  <a:srgbClr val="199900"/>
                </a:solidFill>
                <a:latin typeface="Arial"/>
                <a:ea typeface="Tahoma" panose="020B0604030504040204" pitchFamily="34" charset="0"/>
                <a:cs typeface="Tahoma" panose="020B0604030504040204" pitchFamily="34" charset="0"/>
              </a:rPr>
              <a:t>-fahren</a:t>
            </a:r>
            <a:endParaRPr lang="de-CH" sz="1800" b="1" dirty="0">
              <a:solidFill>
                <a:srgbClr val="199900"/>
              </a:solidFill>
              <a:latin typeface="Arial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9" name="Gerade Verbindung mit Pfeil 18"/>
          <p:cNvCxnSpPr/>
          <p:nvPr/>
        </p:nvCxnSpPr>
        <p:spPr bwMode="auto">
          <a:xfrm flipH="1">
            <a:off x="7472924" y="4684300"/>
            <a:ext cx="360040" cy="17339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0099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Gerade Verbindung mit Pfeil 19"/>
          <p:cNvCxnSpPr/>
          <p:nvPr/>
        </p:nvCxnSpPr>
        <p:spPr bwMode="auto">
          <a:xfrm flipH="1">
            <a:off x="7250562" y="5055074"/>
            <a:ext cx="360040" cy="17339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0099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feld 20"/>
          <p:cNvSpPr txBox="1"/>
          <p:nvPr/>
        </p:nvSpPr>
        <p:spPr>
          <a:xfrm rot="20021024">
            <a:off x="7182287" y="2587761"/>
            <a:ext cx="2007993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CH" sz="1800" b="1" dirty="0" smtClean="0">
                <a:solidFill>
                  <a:srgbClr val="CC0099"/>
                </a:solidFill>
                <a:latin typeface="Arial"/>
                <a:ea typeface="Tahoma" panose="020B0604030504040204" pitchFamily="34" charset="0"/>
                <a:cs typeface="Tahoma" panose="020B0604030504040204" pitchFamily="34" charset="0"/>
              </a:rPr>
              <a:t>Hinweise auf pädagogisch-funktionelle Einschätzungen</a:t>
            </a:r>
            <a:endParaRPr lang="de-CH" sz="1800" b="1" dirty="0">
              <a:solidFill>
                <a:srgbClr val="CC0099"/>
              </a:solidFill>
              <a:latin typeface="Arial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91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8" grpId="0"/>
      <p:bldP spid="2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Wo sind die Informationen im Tool?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Seite </a:t>
            </a:r>
            <a:fld id="{F620217F-182C-4527-8D30-319F021928FD}" type="slidenum">
              <a:rPr lang="de-CH" smtClean="0"/>
              <a:pPr>
                <a:defRPr/>
              </a:pPr>
              <a:t>32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B9F22CB-CDFA-4D16-9A60-BD6DA20E63B8}" type="datetime4">
              <a:rPr lang="de-CH" smtClean="0"/>
              <a:pPr>
                <a:defRPr/>
              </a:pPr>
              <a:t>18. September 2013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Thema</a:t>
            </a:r>
            <a:endParaRPr lang="de-C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74" y="1340768"/>
            <a:ext cx="11734352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Gerade Verbindung mit Pfeil 9"/>
          <p:cNvCxnSpPr/>
          <p:nvPr/>
        </p:nvCxnSpPr>
        <p:spPr bwMode="auto">
          <a:xfrm flipH="1">
            <a:off x="5582157" y="2348880"/>
            <a:ext cx="360040" cy="17339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Gerade Verbindung mit Pfeil 11"/>
          <p:cNvCxnSpPr/>
          <p:nvPr/>
        </p:nvCxnSpPr>
        <p:spPr bwMode="auto">
          <a:xfrm flipH="1">
            <a:off x="6876256" y="2708920"/>
            <a:ext cx="360040" cy="17339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6273"/>
            <a:ext cx="11507056" cy="646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llipse 12"/>
          <p:cNvSpPr/>
          <p:nvPr/>
        </p:nvSpPr>
        <p:spPr bwMode="auto">
          <a:xfrm>
            <a:off x="899592" y="5589240"/>
            <a:ext cx="1800200" cy="36004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4" name="Ellipse 13"/>
          <p:cNvSpPr/>
          <p:nvPr/>
        </p:nvSpPr>
        <p:spPr bwMode="auto">
          <a:xfrm>
            <a:off x="899592" y="5949280"/>
            <a:ext cx="1224136" cy="33265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6" name="Ellipse 15"/>
          <p:cNvSpPr/>
          <p:nvPr/>
        </p:nvSpPr>
        <p:spPr bwMode="auto">
          <a:xfrm>
            <a:off x="467544" y="3429000"/>
            <a:ext cx="1044116" cy="36004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05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Wo sind die Informationen sonst?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>
                <a:hlinkClick r:id="rId2"/>
              </a:rPr>
              <a:t>www.vsa.zh.ch/sav</a:t>
            </a:r>
            <a:endParaRPr lang="de-CH" dirty="0" smtClean="0"/>
          </a:p>
          <a:p>
            <a:r>
              <a:rPr lang="de-CH" dirty="0">
                <a:hlinkClick r:id="rId3"/>
              </a:rPr>
              <a:t>http://</a:t>
            </a:r>
            <a:r>
              <a:rPr lang="de-CH" dirty="0" smtClean="0">
                <a:hlinkClick r:id="rId3"/>
              </a:rPr>
              <a:t>wiki.edu-ict.zh.ch/sav/index</a:t>
            </a:r>
            <a:endParaRPr lang="de-CH" dirty="0" smtClean="0"/>
          </a:p>
          <a:p>
            <a:pPr marL="0" indent="0">
              <a:buNone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Seite </a:t>
            </a:r>
            <a:fld id="{F620217F-182C-4527-8D30-319F021928FD}" type="slidenum">
              <a:rPr lang="de-CH" smtClean="0"/>
              <a:pPr>
                <a:defRPr/>
              </a:pPr>
              <a:t>33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2006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Eine erste Anwendung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Indikationsbereich «Ausführen der Aktivitäten des täglichen Lebens»</a:t>
            </a:r>
          </a:p>
          <a:p>
            <a:pPr lvl="1"/>
            <a:r>
              <a:rPr lang="de-CH" dirty="0" smtClean="0"/>
              <a:t>Lesen anhand Papierversion</a:t>
            </a:r>
          </a:p>
          <a:p>
            <a:pPr lvl="1"/>
            <a:r>
              <a:rPr lang="de-CH" dirty="0" smtClean="0"/>
              <a:t>Gesamteinschätzung Schweregrad für «Jessica»</a:t>
            </a:r>
          </a:p>
          <a:p>
            <a:pPr lvl="1"/>
            <a:r>
              <a:rPr lang="de-CH" dirty="0" smtClean="0"/>
              <a:t>Fallvignette samt PEDI-Werten (</a:t>
            </a:r>
            <a:r>
              <a:rPr lang="de-CH" dirty="0" err="1" smtClean="0"/>
              <a:t>Pediatric</a:t>
            </a:r>
            <a:r>
              <a:rPr lang="de-CH" dirty="0" smtClean="0"/>
              <a:t> Evaluation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Disability</a:t>
            </a:r>
            <a:r>
              <a:rPr lang="de-CH" dirty="0" smtClean="0"/>
              <a:t> </a:t>
            </a:r>
            <a:r>
              <a:rPr lang="de-CH" dirty="0" err="1" smtClean="0"/>
              <a:t>Inventory</a:t>
            </a:r>
            <a:r>
              <a:rPr lang="de-CH" dirty="0" smtClean="0"/>
              <a:t>)</a:t>
            </a:r>
          </a:p>
          <a:p>
            <a:pPr lvl="1"/>
            <a:r>
              <a:rPr lang="de-CH" dirty="0" smtClean="0"/>
              <a:t>Gruppen, 20 Minuten</a:t>
            </a:r>
          </a:p>
          <a:p>
            <a:r>
              <a:rPr lang="de-CH" b="1" dirty="0" smtClean="0"/>
              <a:t>Kurze</a:t>
            </a:r>
            <a:r>
              <a:rPr lang="de-CH" dirty="0" smtClean="0"/>
              <a:t> Schlussrunde 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Seite </a:t>
            </a:r>
            <a:fld id="{F620217F-182C-4527-8D30-319F021928FD}" type="slidenum">
              <a:rPr lang="de-CH" smtClean="0"/>
              <a:pPr>
                <a:defRPr/>
              </a:pPr>
              <a:t>34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0398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smtClean="0"/>
              <a:t>Abschluss Kickoff</a:t>
            </a:r>
            <a:endParaRPr lang="de-CH" dirty="0"/>
          </a:p>
        </p:txBody>
      </p:sp>
      <p:sp>
        <p:nvSpPr>
          <p:cNvPr id="8" name="Unt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7162800" y="6286500"/>
            <a:ext cx="1981200" cy="565150"/>
          </a:xfrm>
        </p:spPr>
        <p:txBody>
          <a:bodyPr/>
          <a:lstStyle/>
          <a:p>
            <a:pPr>
              <a:defRPr/>
            </a:pPr>
            <a:r>
              <a:rPr lang="de-CH" smtClean="0"/>
              <a:t>Seite </a:t>
            </a:r>
            <a:fld id="{F620217F-182C-4527-8D30-319F021928FD}" type="slidenum">
              <a:rPr lang="de-CH" smtClean="0"/>
              <a:pPr>
                <a:defRPr/>
              </a:pPr>
              <a:t>35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5632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Rückfragen im Plenum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CH" dirty="0" smtClean="0"/>
          </a:p>
          <a:p>
            <a:pPr marL="0" indent="0" algn="ctr">
              <a:buNone/>
            </a:pPr>
            <a:r>
              <a:rPr lang="de-CH" sz="9600" dirty="0" smtClean="0"/>
              <a:t>?</a:t>
            </a:r>
            <a:endParaRPr lang="de-CH" sz="9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Seite </a:t>
            </a:r>
            <a:fld id="{F620217F-182C-4527-8D30-319F021928FD}" type="slidenum">
              <a:rPr lang="de-CH" smtClean="0"/>
              <a:pPr>
                <a:defRPr/>
              </a:pPr>
              <a:t>36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526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Rollen Einführung SAV-ZH</a:t>
            </a:r>
            <a:endParaRPr lang="de-CH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488811"/>
              </p:ext>
            </p:extLst>
          </p:nvPr>
        </p:nvGraphicFramePr>
        <p:xfrm>
          <a:off x="395535" y="2014538"/>
          <a:ext cx="8243436" cy="4733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7812"/>
                <a:gridCol w="2747812"/>
                <a:gridCol w="2747812"/>
              </a:tblGrid>
              <a:tr h="740134">
                <a:tc>
                  <a:txBody>
                    <a:bodyPr/>
                    <a:lstStyle/>
                    <a:p>
                      <a:r>
                        <a:rPr lang="de-CH" dirty="0" smtClean="0"/>
                        <a:t>Schulpsychologische</a:t>
                      </a:r>
                      <a:r>
                        <a:rPr lang="de-CH" baseline="0" dirty="0" smtClean="0"/>
                        <a:t> Dienste</a:t>
                      </a:r>
                      <a:endParaRPr lang="de-CH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Gemeinden</a:t>
                      </a:r>
                    </a:p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Kanton</a:t>
                      </a:r>
                      <a:endParaRPr lang="de-CH" dirty="0"/>
                    </a:p>
                  </a:txBody>
                  <a:tcPr/>
                </a:tc>
              </a:tr>
              <a:tr h="3626656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de-CH" sz="1600" dirty="0" smtClean="0"/>
                        <a:t>SAV-ZH und Hintergrun</a:t>
                      </a:r>
                      <a:r>
                        <a:rPr lang="de-CH" sz="1600" baseline="0" dirty="0" smtClean="0"/>
                        <a:t>d verstehen, lernen, anwenden, diskutieren, weiterentwickeln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de-CH" sz="1600" dirty="0" smtClean="0"/>
                    </a:p>
                    <a:p>
                      <a:endParaRPr lang="de-CH" sz="1600" b="1" baseline="0" dirty="0" smtClean="0"/>
                    </a:p>
                    <a:p>
                      <a:endParaRPr lang="de-CH" sz="1600" b="1" dirty="0" smtClean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CH" sz="1600" dirty="0" smtClean="0"/>
                        <a:t>Aneignung SAV-ZH unterstützen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de-CH" sz="1600" dirty="0" smtClean="0"/>
                        <a:t>Aktive</a:t>
                      </a:r>
                      <a:r>
                        <a:rPr lang="de-CH" sz="1600" baseline="0" dirty="0" smtClean="0"/>
                        <a:t> Beteiligung</a:t>
                      </a:r>
                      <a:r>
                        <a:rPr lang="de-CH" sz="1600" dirty="0" smtClean="0"/>
                        <a:t> </a:t>
                      </a:r>
                      <a:r>
                        <a:rPr lang="de-CH" sz="1600" baseline="0" dirty="0" smtClean="0"/>
                        <a:t>SPD an weiterer Entwicklung unterstützen</a:t>
                      </a:r>
                      <a:endParaRPr lang="de-CH" sz="16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CH" sz="1600" dirty="0" smtClean="0"/>
                        <a:t>Anwendung einfordern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CH" sz="1600" dirty="0" smtClean="0"/>
                        <a:t>Allfälliger</a:t>
                      </a:r>
                      <a:r>
                        <a:rPr lang="de-CH" sz="1600" baseline="0" dirty="0" smtClean="0"/>
                        <a:t> Bedarf für eine freiwillige Fachstelle für Zweitbeurteilung anmelden</a:t>
                      </a:r>
                      <a:endParaRPr lang="de-CH" sz="1600" dirty="0" smtClean="0"/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de-CH" sz="1600" dirty="0" smtClean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CH" sz="1600" dirty="0" smtClean="0"/>
                        <a:t>Einführung SAV-ZH auf</a:t>
                      </a:r>
                      <a:r>
                        <a:rPr lang="de-CH" sz="1600" baseline="0" dirty="0" smtClean="0"/>
                        <a:t> gesetzlicher Grundlage beschliessen</a:t>
                      </a:r>
                      <a:endParaRPr lang="de-CH" sz="16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CH" sz="1600" dirty="0" smtClean="0"/>
                        <a:t>Einführung planen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CH" sz="1600" dirty="0" smtClean="0"/>
                        <a:t>Einführung unterstützen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CH" sz="1600" dirty="0" smtClean="0"/>
                        <a:t>Weitere</a:t>
                      </a:r>
                      <a:r>
                        <a:rPr lang="de-CH" sz="1600" baseline="0" dirty="0" smtClean="0"/>
                        <a:t> Entwicklungen koordinieren/leiten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CH" sz="1600" baseline="0" dirty="0" smtClean="0"/>
                        <a:t>Bei Bedarf Möglichkeiten für eine freiwillige Fachstelle für Zweitbeurteilung prüfen</a:t>
                      </a:r>
                      <a:endParaRPr lang="de-CH" sz="16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CH" sz="1600" dirty="0" smtClean="0"/>
                        <a:t>Entwicklung Sonderschulung beobachten,</a:t>
                      </a:r>
                      <a:r>
                        <a:rPr lang="de-CH" sz="1600" baseline="0" dirty="0" smtClean="0"/>
                        <a:t> analysieren, für Versorgungsplanung nutzen</a:t>
                      </a:r>
                      <a:endParaRPr lang="de-CH" sz="1600" dirty="0" smtClean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SAV-Support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«Hotline»: </a:t>
            </a:r>
            <a:r>
              <a:rPr lang="de-CH" dirty="0" smtClean="0">
                <a:hlinkClick r:id="rId2"/>
              </a:rPr>
              <a:t>mirko.baur@vsa.zh.ch</a:t>
            </a:r>
            <a:r>
              <a:rPr lang="de-CH" dirty="0" smtClean="0"/>
              <a:t>, 043 259 22 91, </a:t>
            </a:r>
            <a:r>
              <a:rPr lang="de-CH" dirty="0"/>
              <a:t>B</a:t>
            </a:r>
            <a:r>
              <a:rPr lang="de-CH" dirty="0" smtClean="0"/>
              <a:t>log im Wiki</a:t>
            </a:r>
          </a:p>
          <a:p>
            <a:r>
              <a:rPr lang="de-CH" dirty="0"/>
              <a:t> </a:t>
            </a:r>
            <a:r>
              <a:rPr lang="de-CH" dirty="0">
                <a:hlinkClick r:id="rId3"/>
              </a:rPr>
              <a:t>http://</a:t>
            </a:r>
            <a:r>
              <a:rPr lang="de-CH" dirty="0" smtClean="0">
                <a:hlinkClick r:id="rId3"/>
              </a:rPr>
              <a:t>wiki.edu-ict.zh.ch/sav/index</a:t>
            </a:r>
            <a:endParaRPr lang="de-CH" dirty="0" smtClean="0"/>
          </a:p>
          <a:p>
            <a:r>
              <a:rPr lang="de-CH" dirty="0" smtClean="0"/>
              <a:t>Rein technisch:  Abraxas Informatik AG: 058 660 00 10</a:t>
            </a:r>
          </a:p>
          <a:p>
            <a:r>
              <a:rPr lang="de-CH" dirty="0" smtClean="0"/>
              <a:t>Dienstspezifische Weiterbildung</a:t>
            </a:r>
          </a:p>
          <a:p>
            <a:r>
              <a:rPr lang="de-CH" dirty="0" smtClean="0"/>
              <a:t>SAV-Vertiefungskurs am 24. und 25. Oktober mit Judith </a:t>
            </a:r>
            <a:r>
              <a:rPr lang="de-CH" dirty="0" err="1" smtClean="0"/>
              <a:t>Hollenweger</a:t>
            </a:r>
            <a:r>
              <a:rPr lang="de-CH" dirty="0" smtClean="0"/>
              <a:t> </a:t>
            </a:r>
            <a:r>
              <a:rPr lang="de-CH" dirty="0" err="1" smtClean="0"/>
              <a:t>Haskell</a:t>
            </a:r>
            <a:r>
              <a:rPr lang="de-CH" dirty="0" smtClean="0"/>
              <a:t>, Melanie Grigoleit und Mirko Baur</a:t>
            </a:r>
          </a:p>
          <a:p>
            <a:r>
              <a:rPr lang="de-CH" dirty="0"/>
              <a:t>SAV-Begleitgruppe: </a:t>
            </a:r>
            <a:r>
              <a:rPr lang="de-CH" sz="1600" dirty="0"/>
              <a:t>Carmen </a:t>
            </a:r>
            <a:r>
              <a:rPr lang="de-CH" sz="1600" dirty="0" err="1"/>
              <a:t>Graemiger</a:t>
            </a:r>
            <a:r>
              <a:rPr lang="de-CH" sz="1600" dirty="0"/>
              <a:t> (Stellenleiterin SPD Opfikon), Erwin Keller (Präsident VPZS, Leiter Schulverwaltung Richterswil), Yvonne </a:t>
            </a:r>
            <a:r>
              <a:rPr lang="de-CH" sz="1600" dirty="0" err="1"/>
              <a:t>Kihm</a:t>
            </a:r>
            <a:r>
              <a:rPr lang="de-CH" sz="1600" dirty="0"/>
              <a:t> (SAV-Verantwortliche und Schulpsychologin SPD Bezirk Affoltern), Theo Meier (Vize-Präsident VZS, Schulpräsident </a:t>
            </a:r>
            <a:r>
              <a:rPr lang="de-CH" sz="1600" dirty="0" err="1"/>
              <a:t>Bäretswil</a:t>
            </a:r>
            <a:r>
              <a:rPr lang="de-CH" sz="1600" dirty="0"/>
              <a:t>), Richard </a:t>
            </a:r>
            <a:r>
              <a:rPr lang="de-CH" sz="1600" dirty="0" err="1"/>
              <a:t>Tschannen</a:t>
            </a:r>
            <a:r>
              <a:rPr lang="de-CH" sz="1600" dirty="0"/>
              <a:t> (Vorstand VSKZ, Stellenleiter SPBD Bezirk Hinwil) und Heidi Wegmüller </a:t>
            </a:r>
            <a:r>
              <a:rPr lang="de-CH" sz="1600" dirty="0" smtClean="0"/>
              <a:t>(SPD </a:t>
            </a:r>
            <a:r>
              <a:rPr lang="de-CH" sz="1600" dirty="0"/>
              <a:t>der Stadt Winterthur)</a:t>
            </a:r>
            <a:endParaRPr lang="de-CH" sz="1600" dirty="0" smtClean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Seite </a:t>
            </a:r>
            <a:fld id="{F620217F-182C-4527-8D30-319F021928FD}" type="slidenum">
              <a:rPr lang="de-CH" smtClean="0"/>
              <a:pPr>
                <a:defRPr/>
              </a:pPr>
              <a:t>38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8387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Weiterer Verlauf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Diskussion und Entscheid dienstspezifischer Aneignungsprozess</a:t>
            </a:r>
          </a:p>
          <a:p>
            <a:r>
              <a:rPr lang="de-CH" dirty="0" smtClean="0"/>
              <a:t>Start Arbeiten mit dem SAV-ZH</a:t>
            </a:r>
            <a:endParaRPr lang="de-CH" dirty="0" smtClean="0">
              <a:sym typeface="Wingdings" pitchFamily="2" charset="2"/>
            </a:endParaRPr>
          </a:p>
          <a:p>
            <a:r>
              <a:rPr lang="de-CH" dirty="0" smtClean="0">
                <a:sym typeface="Wingdings" pitchFamily="2" charset="2"/>
              </a:rPr>
              <a:t>Zwischen-Treffen: </a:t>
            </a:r>
            <a:r>
              <a:rPr lang="de-CH" dirty="0" smtClean="0">
                <a:sym typeface="Wingdings" pitchFamily="2" charset="2"/>
              </a:rPr>
              <a:t>Donnerstagnachmittag, 6. März 2014</a:t>
            </a:r>
            <a:endParaRPr lang="de-CH" dirty="0" smtClean="0">
              <a:sym typeface="Wingdings" pitchFamily="2" charset="2"/>
            </a:endParaRPr>
          </a:p>
          <a:p>
            <a:r>
              <a:rPr lang="de-CH" dirty="0" smtClean="0"/>
              <a:t>Jahres-Schluss-Treffen: </a:t>
            </a:r>
            <a:r>
              <a:rPr lang="de-CH" dirty="0" smtClean="0"/>
              <a:t>Donnerstagnachmittag, 26</a:t>
            </a:r>
            <a:r>
              <a:rPr lang="de-CH" dirty="0" smtClean="0"/>
              <a:t>. </a:t>
            </a:r>
            <a:r>
              <a:rPr lang="de-CH" smtClean="0"/>
              <a:t>Juni 2014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Seite </a:t>
            </a:r>
            <a:fld id="{F620217F-182C-4527-8D30-319F021928FD}" type="slidenum">
              <a:rPr lang="de-CH" smtClean="0"/>
              <a:pPr>
                <a:defRPr/>
              </a:pPr>
              <a:t>39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6564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Ziele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dirty="0" smtClean="0"/>
              <a:t>Wenn Sie die Kick-off-Veranstaltung verlassen, dann: </a:t>
            </a:r>
          </a:p>
          <a:p>
            <a:pPr lvl="1"/>
            <a:r>
              <a:rPr lang="de-CH" dirty="0" smtClean="0"/>
              <a:t>Verfügen Sie über die notwendigen Grundlagen, um die Arbeit mit dem SAV-ZH </a:t>
            </a:r>
            <a:r>
              <a:rPr lang="de-CH" b="1" dirty="0" smtClean="0"/>
              <a:t>beginnen</a:t>
            </a:r>
            <a:r>
              <a:rPr lang="de-CH" dirty="0" smtClean="0"/>
              <a:t> zu können</a:t>
            </a:r>
          </a:p>
          <a:p>
            <a:pPr lvl="1"/>
            <a:r>
              <a:rPr lang="de-CH" dirty="0" smtClean="0"/>
              <a:t>Können Sie sich vorstellen, dass das Arbeiten mit dem SAV-ZH </a:t>
            </a:r>
            <a:r>
              <a:rPr lang="de-CH" b="1" dirty="0" smtClean="0"/>
              <a:t>auch</a:t>
            </a:r>
            <a:r>
              <a:rPr lang="de-CH" dirty="0" smtClean="0"/>
              <a:t> ein Mehrwert sein könnte</a:t>
            </a:r>
            <a:endParaRPr lang="de-CH" dirty="0"/>
          </a:p>
          <a:p>
            <a:pPr lvl="1"/>
            <a:r>
              <a:rPr lang="de-CH" dirty="0" smtClean="0"/>
              <a:t>Sind Sie informiert über den weiteren Verlauf und das Angebot an Support in Ihrem Einführungsjahr</a:t>
            </a:r>
            <a:endParaRPr lang="de-CH" dirty="0"/>
          </a:p>
          <a:p>
            <a:pPr lvl="1"/>
            <a:r>
              <a:rPr lang="de-CH" dirty="0" smtClean="0"/>
              <a:t>Kennen Sie die Rolle </a:t>
            </a:r>
            <a:r>
              <a:rPr lang="de-CH" dirty="0"/>
              <a:t>der </a:t>
            </a:r>
            <a:r>
              <a:rPr lang="de-CH" dirty="0" smtClean="0"/>
              <a:t>Dienste resp. der Schulpflege </a:t>
            </a:r>
            <a:r>
              <a:rPr lang="de-CH" dirty="0"/>
              <a:t>im Zusammenhang mit der Einführung vom </a:t>
            </a:r>
            <a:r>
              <a:rPr lang="de-CH" dirty="0" smtClean="0"/>
              <a:t>SAV-ZH</a:t>
            </a:r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Seite </a:t>
            </a:r>
            <a:fld id="{F620217F-182C-4527-8D30-319F021928FD}" type="slidenum">
              <a:rPr lang="de-CH" smtClean="0"/>
              <a:pPr>
                <a:defRPr/>
              </a:pPr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0961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In eine Zukunft mit dem SAV-ZH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CH" b="1" dirty="0" smtClean="0"/>
          </a:p>
          <a:p>
            <a:pPr marL="0" indent="0">
              <a:buNone/>
            </a:pPr>
            <a:endParaRPr lang="de-CH" b="1" dirty="0"/>
          </a:p>
          <a:p>
            <a:pPr marL="0" indent="0" algn="ctr">
              <a:buNone/>
            </a:pPr>
            <a:endParaRPr lang="de-CH" b="1" dirty="0" smtClean="0"/>
          </a:p>
          <a:p>
            <a:pPr marL="0" indent="0" algn="ctr">
              <a:buNone/>
            </a:pPr>
            <a:r>
              <a:rPr lang="de-CH" b="1" dirty="0" smtClean="0"/>
              <a:t>"</a:t>
            </a:r>
            <a:r>
              <a:rPr lang="de-CH" b="1" dirty="0"/>
              <a:t>Wohin du auch gehst, gehe mit ganzem Herzen."</a:t>
            </a:r>
            <a:r>
              <a:rPr lang="de-CH" dirty="0"/>
              <a:t> </a:t>
            </a:r>
          </a:p>
          <a:p>
            <a:pPr marL="0" indent="0" algn="ctr">
              <a:buNone/>
            </a:pPr>
            <a:r>
              <a:rPr lang="de-CH" dirty="0"/>
              <a:t>Konfuzius 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Seite </a:t>
            </a:r>
            <a:fld id="{F620217F-182C-4527-8D30-319F021928FD}" type="slidenum">
              <a:rPr lang="de-CH" smtClean="0"/>
              <a:pPr>
                <a:defRPr/>
              </a:pPr>
              <a:t>40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1944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Ablauf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988840"/>
            <a:ext cx="8382000" cy="3700462"/>
          </a:xfrm>
        </p:spPr>
        <p:txBody>
          <a:bodyPr/>
          <a:lstStyle/>
          <a:p>
            <a:pPr>
              <a:buFontTx/>
              <a:buChar char="-"/>
            </a:pPr>
            <a:r>
              <a:rPr lang="de-CH" dirty="0" smtClean="0"/>
              <a:t>Begrüssung, Ziele und Ablauf</a:t>
            </a:r>
          </a:p>
          <a:p>
            <a:pPr>
              <a:buFontTx/>
              <a:buChar char="-"/>
            </a:pPr>
            <a:r>
              <a:rPr lang="de-CH" dirty="0" smtClean="0"/>
              <a:t>Zur Einführung: «SAV-Indikationsbereiche-SAV-ZH»</a:t>
            </a:r>
          </a:p>
          <a:p>
            <a:pPr>
              <a:buFontTx/>
              <a:buChar char="-"/>
            </a:pPr>
            <a:r>
              <a:rPr lang="de-CH" b="1" dirty="0" smtClean="0"/>
              <a:t>1. Workshop: </a:t>
            </a:r>
          </a:p>
          <a:p>
            <a:pPr lvl="1">
              <a:buFontTx/>
              <a:buChar char="-"/>
            </a:pPr>
            <a:r>
              <a:rPr lang="de-CH" dirty="0" smtClean="0"/>
              <a:t>«ICF&amp;SAV» mit Judith </a:t>
            </a:r>
            <a:r>
              <a:rPr lang="de-CH" dirty="0" err="1" smtClean="0"/>
              <a:t>Hollenweger</a:t>
            </a:r>
            <a:endParaRPr lang="de-CH" dirty="0" smtClean="0"/>
          </a:p>
          <a:p>
            <a:pPr lvl="1">
              <a:buFontTx/>
              <a:buChar char="-"/>
            </a:pPr>
            <a:r>
              <a:rPr lang="de-CH" dirty="0" smtClean="0"/>
              <a:t>«SAV-ZH» mit Raphael Gschwend</a:t>
            </a:r>
          </a:p>
          <a:p>
            <a:pPr lvl="1">
              <a:buFontTx/>
              <a:buChar char="-"/>
            </a:pPr>
            <a:r>
              <a:rPr lang="de-CH" dirty="0" smtClean="0"/>
              <a:t>«Indikationsbereiche» mit Mirko Baur (Mitarbeit: Melanie Grigoleit)</a:t>
            </a:r>
          </a:p>
          <a:p>
            <a:pPr>
              <a:buFontTx/>
              <a:buChar char="-"/>
            </a:pPr>
            <a:r>
              <a:rPr lang="de-CH" dirty="0" smtClean="0"/>
              <a:t>Leckere Pause</a:t>
            </a:r>
          </a:p>
          <a:p>
            <a:pPr>
              <a:buFontTx/>
              <a:buChar char="-"/>
            </a:pPr>
            <a:r>
              <a:rPr lang="de-CH" b="1" dirty="0" smtClean="0"/>
              <a:t>2. und 3. Workshop</a:t>
            </a:r>
          </a:p>
          <a:p>
            <a:pPr>
              <a:buFontTx/>
              <a:buChar char="-"/>
            </a:pPr>
            <a:r>
              <a:rPr lang="de-CH" dirty="0" smtClean="0"/>
              <a:t>Abschluss: Rückfragen im Plenum, «Rollen, Support &amp; Verlauf»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dirty="0" smtClean="0"/>
              <a:t>Seite </a:t>
            </a:r>
            <a:fld id="{F620217F-182C-4527-8D30-319F021928FD}" type="slidenum">
              <a:rPr lang="de-CH" smtClean="0"/>
              <a:pPr>
                <a:defRPr/>
              </a:pPr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6066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Zuweisung zur Sonderschulung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smtClean="0">
                <a:solidFill>
                  <a:srgbClr val="000000"/>
                </a:solidFill>
              </a:rPr>
              <a:t>Seite </a:t>
            </a:r>
            <a:fld id="{F620217F-182C-4527-8D30-319F021928FD}" type="slidenum">
              <a:rPr lang="de-CH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B9F22CB-CDFA-4D16-9A60-BD6DA20E63B8}" type="datetime4">
              <a:rPr lang="de-CH" smtClean="0">
                <a:solidFill>
                  <a:srgbClr val="000000"/>
                </a:solidFill>
              </a:rPr>
              <a:pPr>
                <a:defRPr/>
              </a:pPr>
              <a:t>18. September 2013</a:t>
            </a:fld>
            <a:endParaRPr lang="de-CH">
              <a:solidFill>
                <a:srgbClr val="000000"/>
              </a:solidFill>
            </a:endParaRP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1594"/>
            <a:ext cx="6192688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Pfeil nach rechts 35"/>
          <p:cNvSpPr/>
          <p:nvPr/>
        </p:nvSpPr>
        <p:spPr bwMode="auto">
          <a:xfrm>
            <a:off x="2267744" y="2276872"/>
            <a:ext cx="576064" cy="14401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de-CH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8" name="Pfeil nach rechts 37"/>
          <p:cNvSpPr/>
          <p:nvPr/>
        </p:nvSpPr>
        <p:spPr bwMode="auto">
          <a:xfrm>
            <a:off x="2260004" y="4365104"/>
            <a:ext cx="576064" cy="14401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de-CH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025" name="Textfeld 1024"/>
          <p:cNvSpPr txBox="1"/>
          <p:nvPr/>
        </p:nvSpPr>
        <p:spPr>
          <a:xfrm rot="20092175">
            <a:off x="55810" y="2395941"/>
            <a:ext cx="9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 dirty="0" smtClean="0">
                <a:solidFill>
                  <a:srgbClr val="000000"/>
                </a:solidFill>
                <a:latin typeface="Wide Latin" pitchFamily="18" charset="0"/>
              </a:rPr>
              <a:t>www.vsa.zh.ch/zuweisungsverfahren &gt; Zuweisung zur Sonderschulung </a:t>
            </a:r>
            <a:endParaRPr lang="de-CH" sz="2000" b="1" dirty="0">
              <a:solidFill>
                <a:srgbClr val="000000"/>
              </a:solidFill>
              <a:latin typeface="Wide Latin" pitchFamily="18" charset="0"/>
            </a:endParaRPr>
          </a:p>
        </p:txBody>
      </p:sp>
      <p:sp>
        <p:nvSpPr>
          <p:cNvPr id="3" name="Ellipse 2"/>
          <p:cNvSpPr/>
          <p:nvPr/>
        </p:nvSpPr>
        <p:spPr bwMode="auto">
          <a:xfrm>
            <a:off x="6588224" y="3284984"/>
            <a:ext cx="1368152" cy="57606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de-CH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0" name="Pfeil nach rechts 9"/>
          <p:cNvSpPr/>
          <p:nvPr/>
        </p:nvSpPr>
        <p:spPr bwMode="auto">
          <a:xfrm>
            <a:off x="2267744" y="2780928"/>
            <a:ext cx="576064" cy="144016"/>
          </a:xfrm>
          <a:prstGeom prst="rightArrow">
            <a:avLst/>
          </a:prstGeom>
          <a:solidFill>
            <a:srgbClr val="C0FF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de-CH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1" name="Pfeil nach rechts 10"/>
          <p:cNvSpPr/>
          <p:nvPr/>
        </p:nvSpPr>
        <p:spPr bwMode="auto">
          <a:xfrm>
            <a:off x="2267744" y="3573016"/>
            <a:ext cx="576064" cy="144016"/>
          </a:xfrm>
          <a:prstGeom prst="rightArrow">
            <a:avLst/>
          </a:prstGeom>
          <a:solidFill>
            <a:srgbClr val="C0FF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de-CH" smtClean="0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66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1025" grpId="0"/>
      <p:bldP spid="3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Arial" charset="0"/>
              </a:rPr>
              <a:t>Förderstufenmodell</a:t>
            </a:r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4531942"/>
              </p:ext>
            </p:extLst>
          </p:nvPr>
        </p:nvGraphicFramePr>
        <p:xfrm>
          <a:off x="395536" y="2204864"/>
          <a:ext cx="8280400" cy="3367025"/>
        </p:xfrm>
        <a:graphic>
          <a:graphicData uri="http://schemas.openxmlformats.org/drawingml/2006/table">
            <a:tbl>
              <a:tblPr/>
              <a:tblGrid>
                <a:gridCol w="1008062"/>
                <a:gridCol w="7272338"/>
              </a:tblGrid>
              <a:tr h="6206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Förder-</a:t>
                      </a:r>
                      <a:br>
                        <a:rPr kumimoji="0" lang="de-CH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</a:br>
                      <a:r>
                        <a:rPr kumimoji="0" lang="de-CH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stufe</a:t>
                      </a:r>
                      <a:endParaRPr kumimoji="0" lang="de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Schülerinnen und Schüler erzielen angemessene Lernfortschritte durch…</a:t>
                      </a:r>
                      <a:endParaRPr kumimoji="0" lang="de-CH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1a</a:t>
                      </a:r>
                      <a:endParaRPr kumimoji="0" lang="de-CH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…das differenzierte Regelklassen-Unterrichtsangebot</a:t>
                      </a:r>
                      <a:endParaRPr kumimoji="0" lang="de-CH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1b</a:t>
                      </a:r>
                      <a:endParaRPr kumimoji="0" lang="de-CH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…ein von den RKLP gezielt individualisiertes Regelklassen-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   Unterrichtsangebot</a:t>
                      </a:r>
                      <a:endParaRPr kumimoji="0" lang="de-CH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2a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B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…ein aufgrund einer Förderdiagnose und Förderplanung angepasstes    </a:t>
                      </a:r>
                      <a:br>
                        <a:rPr kumimoji="0" lang="de-CH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</a:br>
                      <a:r>
                        <a:rPr kumimoji="0" lang="de-CH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   Regelklassen-Unterrichtsangebot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FCC"/>
                    </a:solidFill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2b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B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…ein aufgrund einer Förderdiagnose und Förderplanung angepasstes </a:t>
                      </a:r>
                      <a:br>
                        <a:rPr kumimoji="0" lang="de-CH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</a:br>
                      <a:r>
                        <a:rPr kumimoji="0" lang="de-CH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   Regelklassenunterrichtsangebot, erweitert mit gezielten </a:t>
                      </a:r>
                      <a:br>
                        <a:rPr kumimoji="0" lang="de-CH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</a:br>
                      <a:r>
                        <a:rPr kumimoji="0" lang="de-CH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   sonderpädagogischen Fördermassnahmen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3a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E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…eine integrierte Sonderschulmassnahme (ISR, ISS)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E1FF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3b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…eine separierte Sonderschulung (Tagessonderschule, Schulheim)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1FF"/>
                    </a:solidFill>
                  </a:tcPr>
                </a:tc>
              </a:tr>
            </a:tbl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286500"/>
            <a:ext cx="1981200" cy="56515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de-CH" sz="1100" dirty="0">
                <a:solidFill>
                  <a:srgbClr val="000000"/>
                </a:solidFill>
                <a:latin typeface="Arial" charset="0"/>
              </a:rPr>
              <a:t>Seite </a:t>
            </a:r>
            <a:fld id="{BC29E25B-6115-2440-870F-D6E91E963074}" type="slidenum">
              <a:rPr lang="de-CH" sz="1100">
                <a:solidFill>
                  <a:srgbClr val="000000"/>
                </a:solidFill>
                <a:latin typeface="Arial" charset="0"/>
              </a:rPr>
              <a:pPr/>
              <a:t>7</a:t>
            </a:fld>
            <a:endParaRPr lang="de-CH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Abgerundetes Rechteck 1"/>
          <p:cNvSpPr/>
          <p:nvPr/>
        </p:nvSpPr>
        <p:spPr bwMode="auto">
          <a:xfrm rot="20536558">
            <a:off x="3847798" y="2746818"/>
            <a:ext cx="1296144" cy="648072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de-CH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0" name="Abgerundetes Rechteck 9"/>
          <p:cNvSpPr/>
          <p:nvPr/>
        </p:nvSpPr>
        <p:spPr bwMode="auto">
          <a:xfrm rot="20536558">
            <a:off x="3631774" y="3978167"/>
            <a:ext cx="1296144" cy="648072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de-CH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1" name="Abgerundetes Rechteck 10"/>
          <p:cNvSpPr/>
          <p:nvPr/>
        </p:nvSpPr>
        <p:spPr bwMode="auto">
          <a:xfrm rot="20536558">
            <a:off x="3487758" y="5339105"/>
            <a:ext cx="1296144" cy="64807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de-CH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 rot="20541021">
            <a:off x="3995936" y="2727201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80%</a:t>
            </a:r>
            <a:endParaRPr lang="de-CH" sz="32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 rot="20541021">
            <a:off x="3726851" y="3996898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17%</a:t>
            </a:r>
            <a:endParaRPr lang="de-CH" sz="32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 rot="20541021">
            <a:off x="3726851" y="5300663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b="1" dirty="0">
                <a:solidFill>
                  <a:srgbClr val="000000"/>
                </a:solidFill>
                <a:latin typeface="Arial Black" panose="020B0A04020102020204" pitchFamily="34" charset="0"/>
              </a:rPr>
              <a:t>3</a:t>
            </a:r>
            <a:r>
              <a:rPr lang="de-CH" sz="32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%</a:t>
            </a:r>
            <a:endParaRPr lang="de-CH" sz="32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Pfeil nach links 4"/>
          <p:cNvSpPr/>
          <p:nvPr/>
        </p:nvSpPr>
        <p:spPr bwMode="auto">
          <a:xfrm>
            <a:off x="7596336" y="4672560"/>
            <a:ext cx="1296144" cy="700656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de-CH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884368" y="477798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SAV</a:t>
            </a:r>
            <a:endParaRPr lang="de-CH" sz="280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Pfeil nach links 15"/>
          <p:cNvSpPr/>
          <p:nvPr/>
        </p:nvSpPr>
        <p:spPr bwMode="auto">
          <a:xfrm>
            <a:off x="7524328" y="3284984"/>
            <a:ext cx="1368152" cy="700656"/>
          </a:xfrm>
          <a:prstGeom prst="left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de-CH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7884368" y="339312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SSG</a:t>
            </a:r>
            <a:endParaRPr lang="de-CH" sz="280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15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3" grpId="0"/>
      <p:bldP spid="12" grpId="0"/>
      <p:bldP spid="13" grpId="0"/>
      <p:bldP spid="5" grpId="0" animBg="1"/>
      <p:bldP spid="14" grpId="0"/>
      <p:bldP spid="16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Sonderschulung? </a:t>
            </a:r>
            <a:br>
              <a:rPr lang="de-CH" dirty="0" smtClean="0"/>
            </a:br>
            <a:endParaRPr lang="de-CH" dirty="0" smtClean="0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411163" y="1585913"/>
            <a:ext cx="7921625" cy="4305300"/>
            <a:chOff x="612" y="982"/>
            <a:chExt cx="4990" cy="2712"/>
          </a:xfrm>
        </p:grpSpPr>
        <p:sp>
          <p:nvSpPr>
            <p:cNvPr id="7187" name="AutoShape 3"/>
            <p:cNvSpPr>
              <a:spLocks noChangeAspect="1" noChangeArrowheads="1" noTextEdit="1"/>
            </p:cNvSpPr>
            <p:nvPr/>
          </p:nvSpPr>
          <p:spPr bwMode="auto">
            <a:xfrm>
              <a:off x="612" y="1336"/>
              <a:ext cx="4990" cy="2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7188" name="Rectangle 6"/>
            <p:cNvSpPr>
              <a:spLocks noChangeArrowheads="1"/>
            </p:cNvSpPr>
            <p:nvPr/>
          </p:nvSpPr>
          <p:spPr bwMode="auto">
            <a:xfrm>
              <a:off x="928" y="1485"/>
              <a:ext cx="3689" cy="1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9" name="Line 7"/>
            <p:cNvSpPr>
              <a:spLocks noChangeShapeType="1"/>
            </p:cNvSpPr>
            <p:nvPr/>
          </p:nvSpPr>
          <p:spPr bwMode="auto">
            <a:xfrm flipV="1">
              <a:off x="916" y="3189"/>
              <a:ext cx="4323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7190" name="Line 8"/>
            <p:cNvSpPr>
              <a:spLocks noChangeShapeType="1"/>
            </p:cNvSpPr>
            <p:nvPr/>
          </p:nvSpPr>
          <p:spPr bwMode="auto">
            <a:xfrm>
              <a:off x="916" y="2942"/>
              <a:ext cx="43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7191" name="Line 9"/>
            <p:cNvSpPr>
              <a:spLocks noChangeShapeType="1"/>
            </p:cNvSpPr>
            <p:nvPr/>
          </p:nvSpPr>
          <p:spPr bwMode="auto">
            <a:xfrm flipV="1">
              <a:off x="905" y="2710"/>
              <a:ext cx="4334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7192" name="Line 10"/>
            <p:cNvSpPr>
              <a:spLocks noChangeShapeType="1"/>
            </p:cNvSpPr>
            <p:nvPr/>
          </p:nvSpPr>
          <p:spPr bwMode="auto">
            <a:xfrm>
              <a:off x="916" y="2458"/>
              <a:ext cx="432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7193" name="Line 11"/>
            <p:cNvSpPr>
              <a:spLocks noChangeShapeType="1"/>
            </p:cNvSpPr>
            <p:nvPr/>
          </p:nvSpPr>
          <p:spPr bwMode="auto">
            <a:xfrm>
              <a:off x="917" y="2214"/>
              <a:ext cx="43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7194" name="Line 12"/>
            <p:cNvSpPr>
              <a:spLocks noChangeShapeType="1"/>
            </p:cNvSpPr>
            <p:nvPr/>
          </p:nvSpPr>
          <p:spPr bwMode="auto">
            <a:xfrm>
              <a:off x="928" y="1973"/>
              <a:ext cx="431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7195" name="Line 13"/>
            <p:cNvSpPr>
              <a:spLocks noChangeShapeType="1"/>
            </p:cNvSpPr>
            <p:nvPr/>
          </p:nvSpPr>
          <p:spPr bwMode="auto">
            <a:xfrm>
              <a:off x="928" y="1726"/>
              <a:ext cx="431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7196" name="Line 14"/>
            <p:cNvSpPr>
              <a:spLocks noChangeShapeType="1"/>
            </p:cNvSpPr>
            <p:nvPr/>
          </p:nvSpPr>
          <p:spPr bwMode="auto">
            <a:xfrm>
              <a:off x="928" y="1485"/>
              <a:ext cx="368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7197" name="Rectangle 15"/>
            <p:cNvSpPr>
              <a:spLocks noChangeArrowheads="1"/>
            </p:cNvSpPr>
            <p:nvPr/>
          </p:nvSpPr>
          <p:spPr bwMode="auto">
            <a:xfrm>
              <a:off x="916" y="1485"/>
              <a:ext cx="4323" cy="1945"/>
            </a:xfrm>
            <a:prstGeom prst="rect">
              <a:avLst/>
            </a:prstGeom>
            <a:noFill/>
            <a:ln w="6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98" name="Rectangle 16"/>
            <p:cNvSpPr>
              <a:spLocks noChangeArrowheads="1"/>
            </p:cNvSpPr>
            <p:nvPr/>
          </p:nvSpPr>
          <p:spPr bwMode="auto">
            <a:xfrm>
              <a:off x="1019" y="2323"/>
              <a:ext cx="127" cy="1107"/>
            </a:xfrm>
            <a:prstGeom prst="rect">
              <a:avLst/>
            </a:prstGeom>
            <a:solidFill>
              <a:srgbClr val="FF6600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199" name="Rectangle 17"/>
            <p:cNvSpPr>
              <a:spLocks noChangeArrowheads="1"/>
            </p:cNvSpPr>
            <p:nvPr/>
          </p:nvSpPr>
          <p:spPr bwMode="auto">
            <a:xfrm>
              <a:off x="1329" y="2317"/>
              <a:ext cx="121" cy="1113"/>
            </a:xfrm>
            <a:prstGeom prst="rect">
              <a:avLst/>
            </a:prstGeom>
            <a:solidFill>
              <a:srgbClr val="FF6600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00" name="Rectangle 18"/>
            <p:cNvSpPr>
              <a:spLocks noChangeArrowheads="1"/>
            </p:cNvSpPr>
            <p:nvPr/>
          </p:nvSpPr>
          <p:spPr bwMode="auto">
            <a:xfrm>
              <a:off x="1633" y="2260"/>
              <a:ext cx="127" cy="1170"/>
            </a:xfrm>
            <a:prstGeom prst="rect">
              <a:avLst/>
            </a:prstGeom>
            <a:solidFill>
              <a:srgbClr val="FF6600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01" name="Rectangle 19"/>
            <p:cNvSpPr>
              <a:spLocks noChangeArrowheads="1"/>
            </p:cNvSpPr>
            <p:nvPr/>
          </p:nvSpPr>
          <p:spPr bwMode="auto">
            <a:xfrm>
              <a:off x="1943" y="2248"/>
              <a:ext cx="121" cy="1182"/>
            </a:xfrm>
            <a:prstGeom prst="rect">
              <a:avLst/>
            </a:prstGeom>
            <a:solidFill>
              <a:srgbClr val="FF6600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02" name="Rectangle 20"/>
            <p:cNvSpPr>
              <a:spLocks noChangeArrowheads="1"/>
            </p:cNvSpPr>
            <p:nvPr/>
          </p:nvSpPr>
          <p:spPr bwMode="auto">
            <a:xfrm>
              <a:off x="2247" y="2133"/>
              <a:ext cx="127" cy="1297"/>
            </a:xfrm>
            <a:prstGeom prst="rect">
              <a:avLst/>
            </a:prstGeom>
            <a:solidFill>
              <a:srgbClr val="FF6600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03" name="Rectangle 21"/>
            <p:cNvSpPr>
              <a:spLocks noChangeArrowheads="1"/>
            </p:cNvSpPr>
            <p:nvPr/>
          </p:nvSpPr>
          <p:spPr bwMode="auto">
            <a:xfrm>
              <a:off x="2557" y="2122"/>
              <a:ext cx="126" cy="1308"/>
            </a:xfrm>
            <a:prstGeom prst="rect">
              <a:avLst/>
            </a:prstGeom>
            <a:solidFill>
              <a:srgbClr val="FF6600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04" name="Rectangle 22"/>
            <p:cNvSpPr>
              <a:spLocks noChangeArrowheads="1"/>
            </p:cNvSpPr>
            <p:nvPr/>
          </p:nvSpPr>
          <p:spPr bwMode="auto">
            <a:xfrm>
              <a:off x="2867" y="2110"/>
              <a:ext cx="120" cy="1320"/>
            </a:xfrm>
            <a:prstGeom prst="rect">
              <a:avLst/>
            </a:prstGeom>
            <a:solidFill>
              <a:srgbClr val="FF6600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05" name="Rectangle 23"/>
            <p:cNvSpPr>
              <a:spLocks noChangeArrowheads="1"/>
            </p:cNvSpPr>
            <p:nvPr/>
          </p:nvSpPr>
          <p:spPr bwMode="auto">
            <a:xfrm>
              <a:off x="3171" y="2099"/>
              <a:ext cx="126" cy="1331"/>
            </a:xfrm>
            <a:prstGeom prst="rect">
              <a:avLst/>
            </a:prstGeom>
            <a:solidFill>
              <a:srgbClr val="FF6600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06" name="Rectangle 24"/>
            <p:cNvSpPr>
              <a:spLocks noChangeArrowheads="1"/>
            </p:cNvSpPr>
            <p:nvPr/>
          </p:nvSpPr>
          <p:spPr bwMode="auto">
            <a:xfrm>
              <a:off x="3481" y="2076"/>
              <a:ext cx="120" cy="1354"/>
            </a:xfrm>
            <a:prstGeom prst="rect">
              <a:avLst/>
            </a:prstGeom>
            <a:solidFill>
              <a:srgbClr val="FF6600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07" name="Rectangle 25"/>
            <p:cNvSpPr>
              <a:spLocks noChangeArrowheads="1"/>
            </p:cNvSpPr>
            <p:nvPr/>
          </p:nvSpPr>
          <p:spPr bwMode="auto">
            <a:xfrm>
              <a:off x="3785" y="2047"/>
              <a:ext cx="126" cy="1383"/>
            </a:xfrm>
            <a:prstGeom prst="rect">
              <a:avLst/>
            </a:prstGeom>
            <a:solidFill>
              <a:srgbClr val="FF6600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08" name="Rectangle 26"/>
            <p:cNvSpPr>
              <a:spLocks noChangeArrowheads="1"/>
            </p:cNvSpPr>
            <p:nvPr/>
          </p:nvSpPr>
          <p:spPr bwMode="auto">
            <a:xfrm>
              <a:off x="4095" y="2007"/>
              <a:ext cx="120" cy="1423"/>
            </a:xfrm>
            <a:prstGeom prst="rect">
              <a:avLst/>
            </a:prstGeom>
            <a:solidFill>
              <a:srgbClr val="FF6600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09" name="Rectangle 27"/>
            <p:cNvSpPr>
              <a:spLocks noChangeArrowheads="1"/>
            </p:cNvSpPr>
            <p:nvPr/>
          </p:nvSpPr>
          <p:spPr bwMode="auto">
            <a:xfrm>
              <a:off x="4399" y="2013"/>
              <a:ext cx="126" cy="1417"/>
            </a:xfrm>
            <a:prstGeom prst="rect">
              <a:avLst/>
            </a:prstGeom>
            <a:solidFill>
              <a:srgbClr val="FF6600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10" name="Rectangle 28"/>
            <p:cNvSpPr>
              <a:spLocks noChangeArrowheads="1"/>
            </p:cNvSpPr>
            <p:nvPr/>
          </p:nvSpPr>
          <p:spPr bwMode="auto">
            <a:xfrm>
              <a:off x="1329" y="2311"/>
              <a:ext cx="121" cy="6"/>
            </a:xfrm>
            <a:prstGeom prst="rect">
              <a:avLst/>
            </a:prstGeom>
            <a:solidFill>
              <a:srgbClr val="0000FF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11" name="Rectangle 29"/>
            <p:cNvSpPr>
              <a:spLocks noChangeArrowheads="1"/>
            </p:cNvSpPr>
            <p:nvPr/>
          </p:nvSpPr>
          <p:spPr bwMode="auto">
            <a:xfrm>
              <a:off x="1633" y="2248"/>
              <a:ext cx="127" cy="12"/>
            </a:xfrm>
            <a:prstGeom prst="rect">
              <a:avLst/>
            </a:prstGeom>
            <a:solidFill>
              <a:srgbClr val="0000FF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12" name="Rectangle 30"/>
            <p:cNvSpPr>
              <a:spLocks noChangeArrowheads="1"/>
            </p:cNvSpPr>
            <p:nvPr/>
          </p:nvSpPr>
          <p:spPr bwMode="auto">
            <a:xfrm>
              <a:off x="1943" y="2231"/>
              <a:ext cx="121" cy="17"/>
            </a:xfrm>
            <a:prstGeom prst="rect">
              <a:avLst/>
            </a:prstGeom>
            <a:solidFill>
              <a:srgbClr val="0000FF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13" name="Rectangle 31"/>
            <p:cNvSpPr>
              <a:spLocks noChangeArrowheads="1"/>
            </p:cNvSpPr>
            <p:nvPr/>
          </p:nvSpPr>
          <p:spPr bwMode="auto">
            <a:xfrm>
              <a:off x="2247" y="2105"/>
              <a:ext cx="127" cy="28"/>
            </a:xfrm>
            <a:prstGeom prst="rect">
              <a:avLst/>
            </a:prstGeom>
            <a:solidFill>
              <a:srgbClr val="0000FF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14" name="Rectangle 32"/>
            <p:cNvSpPr>
              <a:spLocks noChangeArrowheads="1"/>
            </p:cNvSpPr>
            <p:nvPr/>
          </p:nvSpPr>
          <p:spPr bwMode="auto">
            <a:xfrm>
              <a:off x="2557" y="2088"/>
              <a:ext cx="126" cy="34"/>
            </a:xfrm>
            <a:prstGeom prst="rect">
              <a:avLst/>
            </a:prstGeom>
            <a:solidFill>
              <a:srgbClr val="0000FF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15" name="Rectangle 33"/>
            <p:cNvSpPr>
              <a:spLocks noChangeArrowheads="1"/>
            </p:cNvSpPr>
            <p:nvPr/>
          </p:nvSpPr>
          <p:spPr bwMode="auto">
            <a:xfrm>
              <a:off x="2867" y="2007"/>
              <a:ext cx="120" cy="103"/>
            </a:xfrm>
            <a:prstGeom prst="rect">
              <a:avLst/>
            </a:prstGeom>
            <a:solidFill>
              <a:srgbClr val="0000FF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16" name="Rectangle 34"/>
            <p:cNvSpPr>
              <a:spLocks noChangeArrowheads="1"/>
            </p:cNvSpPr>
            <p:nvPr/>
          </p:nvSpPr>
          <p:spPr bwMode="auto">
            <a:xfrm>
              <a:off x="3171" y="1967"/>
              <a:ext cx="126" cy="132"/>
            </a:xfrm>
            <a:prstGeom prst="rect">
              <a:avLst/>
            </a:prstGeom>
            <a:solidFill>
              <a:srgbClr val="0000FF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17" name="Rectangle 35"/>
            <p:cNvSpPr>
              <a:spLocks noChangeArrowheads="1"/>
            </p:cNvSpPr>
            <p:nvPr/>
          </p:nvSpPr>
          <p:spPr bwMode="auto">
            <a:xfrm>
              <a:off x="3481" y="1910"/>
              <a:ext cx="120" cy="166"/>
            </a:xfrm>
            <a:prstGeom prst="rect">
              <a:avLst/>
            </a:prstGeom>
            <a:solidFill>
              <a:srgbClr val="0000FF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18" name="Rectangle 36"/>
            <p:cNvSpPr>
              <a:spLocks noChangeArrowheads="1"/>
            </p:cNvSpPr>
            <p:nvPr/>
          </p:nvSpPr>
          <p:spPr bwMode="auto">
            <a:xfrm>
              <a:off x="3785" y="1875"/>
              <a:ext cx="126" cy="172"/>
            </a:xfrm>
            <a:prstGeom prst="rect">
              <a:avLst/>
            </a:prstGeom>
            <a:solidFill>
              <a:srgbClr val="0000FF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19" name="Rectangle 37"/>
            <p:cNvSpPr>
              <a:spLocks noChangeArrowheads="1"/>
            </p:cNvSpPr>
            <p:nvPr/>
          </p:nvSpPr>
          <p:spPr bwMode="auto">
            <a:xfrm>
              <a:off x="4095" y="1743"/>
              <a:ext cx="120" cy="264"/>
            </a:xfrm>
            <a:prstGeom prst="rect">
              <a:avLst/>
            </a:prstGeom>
            <a:solidFill>
              <a:srgbClr val="0000FF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20" name="Rectangle 38"/>
            <p:cNvSpPr>
              <a:spLocks noChangeArrowheads="1"/>
            </p:cNvSpPr>
            <p:nvPr/>
          </p:nvSpPr>
          <p:spPr bwMode="auto">
            <a:xfrm>
              <a:off x="4399" y="1652"/>
              <a:ext cx="126" cy="361"/>
            </a:xfrm>
            <a:prstGeom prst="rect">
              <a:avLst/>
            </a:prstGeom>
            <a:solidFill>
              <a:srgbClr val="0000FF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21" name="Line 40"/>
            <p:cNvSpPr>
              <a:spLocks noChangeShapeType="1"/>
            </p:cNvSpPr>
            <p:nvPr/>
          </p:nvSpPr>
          <p:spPr bwMode="auto">
            <a:xfrm>
              <a:off x="905" y="3430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7222" name="Line 41"/>
            <p:cNvSpPr>
              <a:spLocks noChangeShapeType="1"/>
            </p:cNvSpPr>
            <p:nvPr/>
          </p:nvSpPr>
          <p:spPr bwMode="auto">
            <a:xfrm>
              <a:off x="905" y="3189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7223" name="Line 42"/>
            <p:cNvSpPr>
              <a:spLocks noChangeShapeType="1"/>
            </p:cNvSpPr>
            <p:nvPr/>
          </p:nvSpPr>
          <p:spPr bwMode="auto">
            <a:xfrm>
              <a:off x="905" y="2942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7224" name="Line 43"/>
            <p:cNvSpPr>
              <a:spLocks noChangeShapeType="1"/>
            </p:cNvSpPr>
            <p:nvPr/>
          </p:nvSpPr>
          <p:spPr bwMode="auto">
            <a:xfrm>
              <a:off x="905" y="2701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7225" name="Line 44"/>
            <p:cNvSpPr>
              <a:spLocks noChangeShapeType="1"/>
            </p:cNvSpPr>
            <p:nvPr/>
          </p:nvSpPr>
          <p:spPr bwMode="auto">
            <a:xfrm>
              <a:off x="905" y="2460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7226" name="Line 45"/>
            <p:cNvSpPr>
              <a:spLocks noChangeShapeType="1"/>
            </p:cNvSpPr>
            <p:nvPr/>
          </p:nvSpPr>
          <p:spPr bwMode="auto">
            <a:xfrm>
              <a:off x="905" y="2214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7227" name="Line 46"/>
            <p:cNvSpPr>
              <a:spLocks noChangeShapeType="1"/>
            </p:cNvSpPr>
            <p:nvPr/>
          </p:nvSpPr>
          <p:spPr bwMode="auto">
            <a:xfrm>
              <a:off x="905" y="1973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7228" name="Line 47"/>
            <p:cNvSpPr>
              <a:spLocks noChangeShapeType="1"/>
            </p:cNvSpPr>
            <p:nvPr/>
          </p:nvSpPr>
          <p:spPr bwMode="auto">
            <a:xfrm>
              <a:off x="905" y="1726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7229" name="Line 48"/>
            <p:cNvSpPr>
              <a:spLocks noChangeShapeType="1"/>
            </p:cNvSpPr>
            <p:nvPr/>
          </p:nvSpPr>
          <p:spPr bwMode="auto">
            <a:xfrm>
              <a:off x="905" y="1485"/>
              <a:ext cx="2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7230" name="Line 49"/>
            <p:cNvSpPr>
              <a:spLocks noChangeShapeType="1"/>
            </p:cNvSpPr>
            <p:nvPr/>
          </p:nvSpPr>
          <p:spPr bwMode="auto">
            <a:xfrm>
              <a:off x="928" y="3430"/>
              <a:ext cx="368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7231" name="Line 50"/>
            <p:cNvSpPr>
              <a:spLocks noChangeShapeType="1"/>
            </p:cNvSpPr>
            <p:nvPr/>
          </p:nvSpPr>
          <p:spPr bwMode="auto">
            <a:xfrm flipV="1">
              <a:off x="928" y="3430"/>
              <a:ext cx="0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7232" name="Line 51"/>
            <p:cNvSpPr>
              <a:spLocks noChangeShapeType="1"/>
            </p:cNvSpPr>
            <p:nvPr/>
          </p:nvSpPr>
          <p:spPr bwMode="auto">
            <a:xfrm flipV="1">
              <a:off x="1237" y="3430"/>
              <a:ext cx="0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7233" name="Line 52"/>
            <p:cNvSpPr>
              <a:spLocks noChangeShapeType="1"/>
            </p:cNvSpPr>
            <p:nvPr/>
          </p:nvSpPr>
          <p:spPr bwMode="auto">
            <a:xfrm flipV="1">
              <a:off x="1542" y="3430"/>
              <a:ext cx="0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7234" name="Line 53"/>
            <p:cNvSpPr>
              <a:spLocks noChangeShapeType="1"/>
            </p:cNvSpPr>
            <p:nvPr/>
          </p:nvSpPr>
          <p:spPr bwMode="auto">
            <a:xfrm flipV="1">
              <a:off x="1851" y="3430"/>
              <a:ext cx="0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7235" name="Line 54"/>
            <p:cNvSpPr>
              <a:spLocks noChangeShapeType="1"/>
            </p:cNvSpPr>
            <p:nvPr/>
          </p:nvSpPr>
          <p:spPr bwMode="auto">
            <a:xfrm flipV="1">
              <a:off x="2155" y="3430"/>
              <a:ext cx="0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7236" name="Line 55"/>
            <p:cNvSpPr>
              <a:spLocks noChangeShapeType="1"/>
            </p:cNvSpPr>
            <p:nvPr/>
          </p:nvSpPr>
          <p:spPr bwMode="auto">
            <a:xfrm flipV="1">
              <a:off x="2465" y="3430"/>
              <a:ext cx="0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7237" name="Line 56"/>
            <p:cNvSpPr>
              <a:spLocks noChangeShapeType="1"/>
            </p:cNvSpPr>
            <p:nvPr/>
          </p:nvSpPr>
          <p:spPr bwMode="auto">
            <a:xfrm flipV="1">
              <a:off x="2775" y="3430"/>
              <a:ext cx="0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7238" name="Line 57"/>
            <p:cNvSpPr>
              <a:spLocks noChangeShapeType="1"/>
            </p:cNvSpPr>
            <p:nvPr/>
          </p:nvSpPr>
          <p:spPr bwMode="auto">
            <a:xfrm flipV="1">
              <a:off x="3079" y="3430"/>
              <a:ext cx="0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7239" name="Line 58"/>
            <p:cNvSpPr>
              <a:spLocks noChangeShapeType="1"/>
            </p:cNvSpPr>
            <p:nvPr/>
          </p:nvSpPr>
          <p:spPr bwMode="auto">
            <a:xfrm flipV="1">
              <a:off x="3389" y="3430"/>
              <a:ext cx="0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7240" name="Line 59"/>
            <p:cNvSpPr>
              <a:spLocks noChangeShapeType="1"/>
            </p:cNvSpPr>
            <p:nvPr/>
          </p:nvSpPr>
          <p:spPr bwMode="auto">
            <a:xfrm flipV="1">
              <a:off x="3693" y="3430"/>
              <a:ext cx="0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7241" name="Line 60"/>
            <p:cNvSpPr>
              <a:spLocks noChangeShapeType="1"/>
            </p:cNvSpPr>
            <p:nvPr/>
          </p:nvSpPr>
          <p:spPr bwMode="auto">
            <a:xfrm flipV="1">
              <a:off x="4003" y="3430"/>
              <a:ext cx="0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7242" name="Line 61"/>
            <p:cNvSpPr>
              <a:spLocks noChangeShapeType="1"/>
            </p:cNvSpPr>
            <p:nvPr/>
          </p:nvSpPr>
          <p:spPr bwMode="auto">
            <a:xfrm flipV="1">
              <a:off x="4307" y="3430"/>
              <a:ext cx="0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7243" name="Line 62"/>
            <p:cNvSpPr>
              <a:spLocks noChangeShapeType="1"/>
            </p:cNvSpPr>
            <p:nvPr/>
          </p:nvSpPr>
          <p:spPr bwMode="auto">
            <a:xfrm flipV="1">
              <a:off x="4617" y="3430"/>
              <a:ext cx="0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7244" name="Rectangle 63"/>
            <p:cNvSpPr>
              <a:spLocks noChangeArrowheads="1"/>
            </p:cNvSpPr>
            <p:nvPr/>
          </p:nvSpPr>
          <p:spPr bwMode="auto">
            <a:xfrm>
              <a:off x="795" y="3384"/>
              <a:ext cx="73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900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de-DE"/>
            </a:p>
          </p:txBody>
        </p:sp>
        <p:sp>
          <p:nvSpPr>
            <p:cNvPr id="7245" name="Rectangle 64"/>
            <p:cNvSpPr>
              <a:spLocks noChangeArrowheads="1"/>
            </p:cNvSpPr>
            <p:nvPr/>
          </p:nvSpPr>
          <p:spPr bwMode="auto">
            <a:xfrm>
              <a:off x="719" y="3143"/>
              <a:ext cx="151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900">
                  <a:solidFill>
                    <a:srgbClr val="000000"/>
                  </a:solidFill>
                  <a:latin typeface="Arial" pitchFamily="34" charset="0"/>
                </a:rPr>
                <a:t>500</a:t>
              </a:r>
              <a:endParaRPr lang="de-DE"/>
            </a:p>
          </p:txBody>
        </p:sp>
        <p:sp>
          <p:nvSpPr>
            <p:cNvPr id="7246" name="Rectangle 65"/>
            <p:cNvSpPr>
              <a:spLocks noChangeArrowheads="1"/>
            </p:cNvSpPr>
            <p:nvPr/>
          </p:nvSpPr>
          <p:spPr bwMode="auto">
            <a:xfrm>
              <a:off x="681" y="2896"/>
              <a:ext cx="193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900">
                  <a:solidFill>
                    <a:srgbClr val="000000"/>
                  </a:solidFill>
                  <a:latin typeface="Arial" pitchFamily="34" charset="0"/>
                </a:rPr>
                <a:t>1000</a:t>
              </a:r>
              <a:endParaRPr lang="de-DE"/>
            </a:p>
          </p:txBody>
        </p:sp>
        <p:sp>
          <p:nvSpPr>
            <p:cNvPr id="7247" name="Rectangle 66"/>
            <p:cNvSpPr>
              <a:spLocks noChangeArrowheads="1"/>
            </p:cNvSpPr>
            <p:nvPr/>
          </p:nvSpPr>
          <p:spPr bwMode="auto">
            <a:xfrm>
              <a:off x="681" y="2655"/>
              <a:ext cx="193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900">
                  <a:solidFill>
                    <a:srgbClr val="000000"/>
                  </a:solidFill>
                  <a:latin typeface="Arial" pitchFamily="34" charset="0"/>
                </a:rPr>
                <a:t>1500</a:t>
              </a:r>
              <a:endParaRPr lang="de-DE"/>
            </a:p>
          </p:txBody>
        </p:sp>
        <p:sp>
          <p:nvSpPr>
            <p:cNvPr id="7248" name="Rectangle 67"/>
            <p:cNvSpPr>
              <a:spLocks noChangeArrowheads="1"/>
            </p:cNvSpPr>
            <p:nvPr/>
          </p:nvSpPr>
          <p:spPr bwMode="auto">
            <a:xfrm>
              <a:off x="681" y="2415"/>
              <a:ext cx="193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900">
                  <a:solidFill>
                    <a:srgbClr val="000000"/>
                  </a:solidFill>
                  <a:latin typeface="Arial" pitchFamily="34" charset="0"/>
                </a:rPr>
                <a:t>2000</a:t>
              </a:r>
              <a:endParaRPr lang="de-DE"/>
            </a:p>
          </p:txBody>
        </p:sp>
        <p:sp>
          <p:nvSpPr>
            <p:cNvPr id="7249" name="Rectangle 68"/>
            <p:cNvSpPr>
              <a:spLocks noChangeArrowheads="1"/>
            </p:cNvSpPr>
            <p:nvPr/>
          </p:nvSpPr>
          <p:spPr bwMode="auto">
            <a:xfrm>
              <a:off x="681" y="2168"/>
              <a:ext cx="193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900">
                  <a:solidFill>
                    <a:srgbClr val="000000"/>
                  </a:solidFill>
                  <a:latin typeface="Arial" pitchFamily="34" charset="0"/>
                </a:rPr>
                <a:t>2500</a:t>
              </a:r>
              <a:endParaRPr lang="de-DE"/>
            </a:p>
          </p:txBody>
        </p:sp>
        <p:sp>
          <p:nvSpPr>
            <p:cNvPr id="7250" name="Rectangle 69"/>
            <p:cNvSpPr>
              <a:spLocks noChangeArrowheads="1"/>
            </p:cNvSpPr>
            <p:nvPr/>
          </p:nvSpPr>
          <p:spPr bwMode="auto">
            <a:xfrm>
              <a:off x="681" y="1927"/>
              <a:ext cx="193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900">
                  <a:solidFill>
                    <a:srgbClr val="000000"/>
                  </a:solidFill>
                  <a:latin typeface="Arial" pitchFamily="34" charset="0"/>
                </a:rPr>
                <a:t>3000</a:t>
              </a:r>
              <a:endParaRPr lang="de-DE"/>
            </a:p>
          </p:txBody>
        </p:sp>
        <p:sp>
          <p:nvSpPr>
            <p:cNvPr id="7251" name="Rectangle 70"/>
            <p:cNvSpPr>
              <a:spLocks noChangeArrowheads="1"/>
            </p:cNvSpPr>
            <p:nvPr/>
          </p:nvSpPr>
          <p:spPr bwMode="auto">
            <a:xfrm>
              <a:off x="681" y="1680"/>
              <a:ext cx="193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900">
                  <a:solidFill>
                    <a:srgbClr val="000000"/>
                  </a:solidFill>
                  <a:latin typeface="Arial" pitchFamily="34" charset="0"/>
                </a:rPr>
                <a:t>3500</a:t>
              </a:r>
              <a:endParaRPr lang="de-DE"/>
            </a:p>
          </p:txBody>
        </p:sp>
        <p:sp>
          <p:nvSpPr>
            <p:cNvPr id="7252" name="Rectangle 71"/>
            <p:cNvSpPr>
              <a:spLocks noChangeArrowheads="1"/>
            </p:cNvSpPr>
            <p:nvPr/>
          </p:nvSpPr>
          <p:spPr bwMode="auto">
            <a:xfrm>
              <a:off x="681" y="1439"/>
              <a:ext cx="193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900">
                  <a:solidFill>
                    <a:srgbClr val="000000"/>
                  </a:solidFill>
                  <a:latin typeface="Arial" pitchFamily="34" charset="0"/>
                </a:rPr>
                <a:t>4000</a:t>
              </a:r>
              <a:endParaRPr lang="de-DE"/>
            </a:p>
          </p:txBody>
        </p:sp>
        <p:sp>
          <p:nvSpPr>
            <p:cNvPr id="7253" name="Rectangle 72"/>
            <p:cNvSpPr>
              <a:spLocks noChangeArrowheads="1"/>
            </p:cNvSpPr>
            <p:nvPr/>
          </p:nvSpPr>
          <p:spPr bwMode="auto">
            <a:xfrm>
              <a:off x="1002" y="3493"/>
              <a:ext cx="21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900">
                  <a:solidFill>
                    <a:srgbClr val="000000"/>
                  </a:solidFill>
                  <a:latin typeface="Arial" pitchFamily="34" charset="0"/>
                </a:rPr>
                <a:t>1999</a:t>
              </a:r>
              <a:endParaRPr lang="de-DE"/>
            </a:p>
          </p:txBody>
        </p:sp>
        <p:sp>
          <p:nvSpPr>
            <p:cNvPr id="7254" name="Rectangle 73"/>
            <p:cNvSpPr>
              <a:spLocks noChangeArrowheads="1"/>
            </p:cNvSpPr>
            <p:nvPr/>
          </p:nvSpPr>
          <p:spPr bwMode="auto">
            <a:xfrm>
              <a:off x="1306" y="3493"/>
              <a:ext cx="21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900">
                  <a:solidFill>
                    <a:srgbClr val="000000"/>
                  </a:solidFill>
                  <a:latin typeface="Arial" pitchFamily="34" charset="0"/>
                </a:rPr>
                <a:t>2000</a:t>
              </a:r>
              <a:endParaRPr lang="de-DE"/>
            </a:p>
          </p:txBody>
        </p:sp>
        <p:sp>
          <p:nvSpPr>
            <p:cNvPr id="7255" name="Rectangle 74"/>
            <p:cNvSpPr>
              <a:spLocks noChangeArrowheads="1"/>
            </p:cNvSpPr>
            <p:nvPr/>
          </p:nvSpPr>
          <p:spPr bwMode="auto">
            <a:xfrm>
              <a:off x="1616" y="3493"/>
              <a:ext cx="21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900">
                  <a:solidFill>
                    <a:srgbClr val="000000"/>
                  </a:solidFill>
                  <a:latin typeface="Arial" pitchFamily="34" charset="0"/>
                </a:rPr>
                <a:t>2001</a:t>
              </a:r>
              <a:endParaRPr lang="de-DE"/>
            </a:p>
          </p:txBody>
        </p:sp>
        <p:sp>
          <p:nvSpPr>
            <p:cNvPr id="7256" name="Rectangle 75"/>
            <p:cNvSpPr>
              <a:spLocks noChangeArrowheads="1"/>
            </p:cNvSpPr>
            <p:nvPr/>
          </p:nvSpPr>
          <p:spPr bwMode="auto">
            <a:xfrm>
              <a:off x="1926" y="3493"/>
              <a:ext cx="21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900">
                  <a:solidFill>
                    <a:srgbClr val="000000"/>
                  </a:solidFill>
                  <a:latin typeface="Arial" pitchFamily="34" charset="0"/>
                </a:rPr>
                <a:t>2002</a:t>
              </a:r>
              <a:endParaRPr lang="de-DE"/>
            </a:p>
          </p:txBody>
        </p:sp>
        <p:sp>
          <p:nvSpPr>
            <p:cNvPr id="7257" name="Rectangle 76"/>
            <p:cNvSpPr>
              <a:spLocks noChangeArrowheads="1"/>
            </p:cNvSpPr>
            <p:nvPr/>
          </p:nvSpPr>
          <p:spPr bwMode="auto">
            <a:xfrm>
              <a:off x="2230" y="3493"/>
              <a:ext cx="21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900">
                  <a:solidFill>
                    <a:srgbClr val="000000"/>
                  </a:solidFill>
                  <a:latin typeface="Arial" pitchFamily="34" charset="0"/>
                </a:rPr>
                <a:t>2003</a:t>
              </a:r>
              <a:endParaRPr lang="de-DE"/>
            </a:p>
          </p:txBody>
        </p:sp>
        <p:sp>
          <p:nvSpPr>
            <p:cNvPr id="7258" name="Rectangle 77"/>
            <p:cNvSpPr>
              <a:spLocks noChangeArrowheads="1"/>
            </p:cNvSpPr>
            <p:nvPr/>
          </p:nvSpPr>
          <p:spPr bwMode="auto">
            <a:xfrm>
              <a:off x="2540" y="3493"/>
              <a:ext cx="21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900">
                  <a:solidFill>
                    <a:srgbClr val="000000"/>
                  </a:solidFill>
                  <a:latin typeface="Arial" pitchFamily="34" charset="0"/>
                </a:rPr>
                <a:t>2004</a:t>
              </a:r>
              <a:endParaRPr lang="de-DE"/>
            </a:p>
          </p:txBody>
        </p:sp>
        <p:sp>
          <p:nvSpPr>
            <p:cNvPr id="7259" name="Rectangle 78"/>
            <p:cNvSpPr>
              <a:spLocks noChangeArrowheads="1"/>
            </p:cNvSpPr>
            <p:nvPr/>
          </p:nvSpPr>
          <p:spPr bwMode="auto">
            <a:xfrm>
              <a:off x="2844" y="3493"/>
              <a:ext cx="21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900">
                  <a:solidFill>
                    <a:srgbClr val="000000"/>
                  </a:solidFill>
                  <a:latin typeface="Arial" pitchFamily="34" charset="0"/>
                </a:rPr>
                <a:t>2005</a:t>
              </a:r>
              <a:endParaRPr lang="de-DE"/>
            </a:p>
          </p:txBody>
        </p:sp>
        <p:sp>
          <p:nvSpPr>
            <p:cNvPr id="7260" name="Rectangle 79"/>
            <p:cNvSpPr>
              <a:spLocks noChangeArrowheads="1"/>
            </p:cNvSpPr>
            <p:nvPr/>
          </p:nvSpPr>
          <p:spPr bwMode="auto">
            <a:xfrm>
              <a:off x="3154" y="3493"/>
              <a:ext cx="21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900">
                  <a:solidFill>
                    <a:srgbClr val="000000"/>
                  </a:solidFill>
                  <a:latin typeface="Arial" pitchFamily="34" charset="0"/>
                </a:rPr>
                <a:t>2006</a:t>
              </a:r>
              <a:endParaRPr lang="de-DE"/>
            </a:p>
          </p:txBody>
        </p:sp>
        <p:sp>
          <p:nvSpPr>
            <p:cNvPr id="7261" name="Rectangle 80"/>
            <p:cNvSpPr>
              <a:spLocks noChangeArrowheads="1"/>
            </p:cNvSpPr>
            <p:nvPr/>
          </p:nvSpPr>
          <p:spPr bwMode="auto">
            <a:xfrm>
              <a:off x="3458" y="3493"/>
              <a:ext cx="21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900">
                  <a:solidFill>
                    <a:srgbClr val="000000"/>
                  </a:solidFill>
                  <a:latin typeface="Arial" pitchFamily="34" charset="0"/>
                </a:rPr>
                <a:t>2007</a:t>
              </a:r>
              <a:endParaRPr lang="de-DE"/>
            </a:p>
          </p:txBody>
        </p:sp>
        <p:sp>
          <p:nvSpPr>
            <p:cNvPr id="7262" name="Rectangle 81"/>
            <p:cNvSpPr>
              <a:spLocks noChangeArrowheads="1"/>
            </p:cNvSpPr>
            <p:nvPr/>
          </p:nvSpPr>
          <p:spPr bwMode="auto">
            <a:xfrm>
              <a:off x="3768" y="3493"/>
              <a:ext cx="21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900">
                  <a:solidFill>
                    <a:srgbClr val="000000"/>
                  </a:solidFill>
                  <a:latin typeface="Arial" pitchFamily="34" charset="0"/>
                </a:rPr>
                <a:t>2008</a:t>
              </a:r>
              <a:endParaRPr lang="de-DE"/>
            </a:p>
          </p:txBody>
        </p:sp>
        <p:sp>
          <p:nvSpPr>
            <p:cNvPr id="7263" name="Rectangle 82"/>
            <p:cNvSpPr>
              <a:spLocks noChangeArrowheads="1"/>
            </p:cNvSpPr>
            <p:nvPr/>
          </p:nvSpPr>
          <p:spPr bwMode="auto">
            <a:xfrm>
              <a:off x="4078" y="3493"/>
              <a:ext cx="21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900">
                  <a:solidFill>
                    <a:srgbClr val="000000"/>
                  </a:solidFill>
                  <a:latin typeface="Arial" pitchFamily="34" charset="0"/>
                </a:rPr>
                <a:t>2009</a:t>
              </a:r>
              <a:endParaRPr lang="de-DE"/>
            </a:p>
          </p:txBody>
        </p:sp>
        <p:sp>
          <p:nvSpPr>
            <p:cNvPr id="7264" name="Rectangle 83"/>
            <p:cNvSpPr>
              <a:spLocks noChangeArrowheads="1"/>
            </p:cNvSpPr>
            <p:nvPr/>
          </p:nvSpPr>
          <p:spPr bwMode="auto">
            <a:xfrm>
              <a:off x="4382" y="3493"/>
              <a:ext cx="21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900">
                  <a:solidFill>
                    <a:srgbClr val="000000"/>
                  </a:solidFill>
                  <a:latin typeface="Arial" pitchFamily="34" charset="0"/>
                </a:rPr>
                <a:t>2010</a:t>
              </a:r>
              <a:endParaRPr lang="de-DE"/>
            </a:p>
          </p:txBody>
        </p:sp>
        <p:sp>
          <p:nvSpPr>
            <p:cNvPr id="7265" name="Rectangle 85"/>
            <p:cNvSpPr>
              <a:spLocks noChangeArrowheads="1"/>
            </p:cNvSpPr>
            <p:nvPr/>
          </p:nvSpPr>
          <p:spPr bwMode="auto">
            <a:xfrm>
              <a:off x="3868" y="1011"/>
              <a:ext cx="40" cy="40"/>
            </a:xfrm>
            <a:prstGeom prst="rect">
              <a:avLst/>
            </a:prstGeom>
            <a:solidFill>
              <a:srgbClr val="0000FF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66" name="Rectangle 86"/>
            <p:cNvSpPr>
              <a:spLocks noChangeArrowheads="1"/>
            </p:cNvSpPr>
            <p:nvPr/>
          </p:nvSpPr>
          <p:spPr bwMode="auto">
            <a:xfrm>
              <a:off x="3959" y="982"/>
              <a:ext cx="42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900" dirty="0">
                  <a:solidFill>
                    <a:srgbClr val="000000"/>
                  </a:solidFill>
                  <a:latin typeface="Arial" pitchFamily="34" charset="0"/>
                </a:rPr>
                <a:t>Integriert ISS</a:t>
              </a:r>
              <a:endParaRPr lang="de-DE" dirty="0"/>
            </a:p>
          </p:txBody>
        </p:sp>
        <p:sp>
          <p:nvSpPr>
            <p:cNvPr id="7267" name="Rectangle 87"/>
            <p:cNvSpPr>
              <a:spLocks noChangeArrowheads="1"/>
            </p:cNvSpPr>
            <p:nvPr/>
          </p:nvSpPr>
          <p:spPr bwMode="auto">
            <a:xfrm>
              <a:off x="3868" y="1132"/>
              <a:ext cx="40" cy="40"/>
            </a:xfrm>
            <a:prstGeom prst="rect">
              <a:avLst/>
            </a:prstGeom>
            <a:solidFill>
              <a:srgbClr val="FF6600"/>
            </a:solidFill>
            <a:ln w="6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68" name="Rectangle 88"/>
            <p:cNvSpPr>
              <a:spLocks noChangeArrowheads="1"/>
            </p:cNvSpPr>
            <p:nvPr/>
          </p:nvSpPr>
          <p:spPr bwMode="auto">
            <a:xfrm>
              <a:off x="3959" y="1103"/>
              <a:ext cx="557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l"/>
              <a:r>
                <a:rPr lang="de-DE" sz="900" dirty="0">
                  <a:solidFill>
                    <a:srgbClr val="000000"/>
                  </a:solidFill>
                  <a:latin typeface="Arial" pitchFamily="34" charset="0"/>
                </a:rPr>
                <a:t>Separiert </a:t>
              </a:r>
              <a:endParaRPr lang="de-DE" dirty="0"/>
            </a:p>
          </p:txBody>
        </p:sp>
        <p:sp>
          <p:nvSpPr>
            <p:cNvPr id="7269" name="Rectangle 89"/>
            <p:cNvSpPr>
              <a:spLocks noChangeArrowheads="1"/>
            </p:cNvSpPr>
            <p:nvPr/>
          </p:nvSpPr>
          <p:spPr bwMode="auto">
            <a:xfrm>
              <a:off x="641" y="1365"/>
              <a:ext cx="4734" cy="2300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175" name="Rectangle 83"/>
          <p:cNvSpPr>
            <a:spLocks noChangeArrowheads="1"/>
          </p:cNvSpPr>
          <p:nvPr/>
        </p:nvSpPr>
        <p:spPr bwMode="auto">
          <a:xfrm>
            <a:off x="6907213" y="5570538"/>
            <a:ext cx="257175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900" dirty="0">
                <a:solidFill>
                  <a:srgbClr val="000000"/>
                </a:solidFill>
                <a:latin typeface="Arial" pitchFamily="34" charset="0"/>
              </a:rPr>
              <a:t>2011</a:t>
            </a:r>
            <a:endParaRPr lang="de-DE" dirty="0"/>
          </a:p>
        </p:txBody>
      </p:sp>
      <p:sp>
        <p:nvSpPr>
          <p:cNvPr id="7176" name="Rectangle 27"/>
          <p:cNvSpPr>
            <a:spLocks noChangeArrowheads="1"/>
          </p:cNvSpPr>
          <p:nvPr/>
        </p:nvSpPr>
        <p:spPr bwMode="auto">
          <a:xfrm>
            <a:off x="6892925" y="3297238"/>
            <a:ext cx="200025" cy="2181225"/>
          </a:xfrm>
          <a:prstGeom prst="rect">
            <a:avLst/>
          </a:prstGeom>
          <a:solidFill>
            <a:srgbClr val="FF6600"/>
          </a:solidFill>
          <a:ln w="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177" name="Rectangle 38"/>
          <p:cNvSpPr>
            <a:spLocks noChangeArrowheads="1"/>
          </p:cNvSpPr>
          <p:nvPr/>
        </p:nvSpPr>
        <p:spPr bwMode="auto">
          <a:xfrm>
            <a:off x="6892925" y="2644775"/>
            <a:ext cx="200025" cy="665163"/>
          </a:xfrm>
          <a:prstGeom prst="rect">
            <a:avLst/>
          </a:prstGeom>
          <a:solidFill>
            <a:srgbClr val="0000FF"/>
          </a:solidFill>
          <a:ln w="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178" name="Rectangle 38"/>
          <p:cNvSpPr>
            <a:spLocks noChangeArrowheads="1"/>
          </p:cNvSpPr>
          <p:nvPr/>
        </p:nvSpPr>
        <p:spPr bwMode="auto">
          <a:xfrm>
            <a:off x="6423025" y="2493963"/>
            <a:ext cx="200025" cy="160337"/>
          </a:xfrm>
          <a:prstGeom prst="rect">
            <a:avLst/>
          </a:prstGeom>
          <a:solidFill>
            <a:srgbClr val="0099FF"/>
          </a:solidFill>
          <a:ln w="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179" name="Rectangle 38"/>
          <p:cNvSpPr>
            <a:spLocks noChangeArrowheads="1"/>
          </p:cNvSpPr>
          <p:nvPr/>
        </p:nvSpPr>
        <p:spPr bwMode="auto">
          <a:xfrm>
            <a:off x="6892925" y="2322513"/>
            <a:ext cx="200025" cy="328612"/>
          </a:xfrm>
          <a:prstGeom prst="rect">
            <a:avLst/>
          </a:prstGeom>
          <a:solidFill>
            <a:srgbClr val="0099FF"/>
          </a:solidFill>
          <a:ln w="6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180" name="Rectangle 27"/>
          <p:cNvSpPr>
            <a:spLocks noChangeArrowheads="1"/>
          </p:cNvSpPr>
          <p:nvPr/>
        </p:nvSpPr>
        <p:spPr bwMode="auto">
          <a:xfrm>
            <a:off x="7396163" y="3292475"/>
            <a:ext cx="200025" cy="2181225"/>
          </a:xfrm>
          <a:prstGeom prst="rect">
            <a:avLst/>
          </a:prstGeom>
          <a:solidFill>
            <a:srgbClr val="FF6600"/>
          </a:solidFill>
          <a:ln w="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181" name="Rectangle 38"/>
          <p:cNvSpPr>
            <a:spLocks noChangeArrowheads="1"/>
          </p:cNvSpPr>
          <p:nvPr/>
        </p:nvSpPr>
        <p:spPr bwMode="auto">
          <a:xfrm>
            <a:off x="7396163" y="2693988"/>
            <a:ext cx="200025" cy="611187"/>
          </a:xfrm>
          <a:prstGeom prst="rect">
            <a:avLst/>
          </a:prstGeom>
          <a:solidFill>
            <a:srgbClr val="0000FF"/>
          </a:solidFill>
          <a:ln w="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182" name="Rectangle 38"/>
          <p:cNvSpPr>
            <a:spLocks noChangeArrowheads="1"/>
          </p:cNvSpPr>
          <p:nvPr/>
        </p:nvSpPr>
        <p:spPr bwMode="auto">
          <a:xfrm>
            <a:off x="7396163" y="2060575"/>
            <a:ext cx="200025" cy="647700"/>
          </a:xfrm>
          <a:prstGeom prst="rect">
            <a:avLst/>
          </a:prstGeom>
          <a:solidFill>
            <a:srgbClr val="0099FF"/>
          </a:solidFill>
          <a:ln w="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cxnSp>
        <p:nvCxnSpPr>
          <p:cNvPr id="7183" name="Gerade Verbindung 7230"/>
          <p:cNvCxnSpPr>
            <a:cxnSpLocks noChangeShapeType="1"/>
          </p:cNvCxnSpPr>
          <p:nvPr/>
        </p:nvCxnSpPr>
        <p:spPr bwMode="auto">
          <a:xfrm>
            <a:off x="7277100" y="5445125"/>
            <a:ext cx="4763" cy="365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84" name="Rectangle 83"/>
          <p:cNvSpPr>
            <a:spLocks noChangeArrowheads="1"/>
          </p:cNvSpPr>
          <p:nvPr/>
        </p:nvSpPr>
        <p:spPr bwMode="auto">
          <a:xfrm>
            <a:off x="7364413" y="5573713"/>
            <a:ext cx="25717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900" dirty="0">
                <a:solidFill>
                  <a:srgbClr val="000000"/>
                </a:solidFill>
                <a:latin typeface="Arial" pitchFamily="34" charset="0"/>
              </a:rPr>
              <a:t>2012</a:t>
            </a:r>
            <a:endParaRPr lang="de-DE" dirty="0"/>
          </a:p>
        </p:txBody>
      </p:sp>
      <p:sp>
        <p:nvSpPr>
          <p:cNvPr id="7185" name="Rectangle 85"/>
          <p:cNvSpPr>
            <a:spLocks noChangeArrowheads="1"/>
          </p:cNvSpPr>
          <p:nvPr/>
        </p:nvSpPr>
        <p:spPr bwMode="auto">
          <a:xfrm>
            <a:off x="5580063" y="1458913"/>
            <a:ext cx="63500" cy="63500"/>
          </a:xfrm>
          <a:prstGeom prst="rect">
            <a:avLst/>
          </a:prstGeom>
          <a:solidFill>
            <a:srgbClr val="0099FF"/>
          </a:solidFill>
          <a:ln w="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186" name="Rectangle 86"/>
          <p:cNvSpPr>
            <a:spLocks noChangeArrowheads="1"/>
          </p:cNvSpPr>
          <p:nvPr/>
        </p:nvSpPr>
        <p:spPr bwMode="auto">
          <a:xfrm>
            <a:off x="5724525" y="1412875"/>
            <a:ext cx="1204913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900" dirty="0">
                <a:solidFill>
                  <a:srgbClr val="000000"/>
                </a:solidFill>
                <a:latin typeface="Arial" pitchFamily="34" charset="0"/>
              </a:rPr>
              <a:t>Integriert Einzelfall/ISR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35497" y="6093296"/>
            <a:ext cx="8496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 smtClean="0">
                <a:latin typeface="Arial Black" panose="020B0A04020102020204" pitchFamily="34" charset="0"/>
              </a:rPr>
              <a:t>SAV-ZH = Anspruchssicherung &amp; Gate-</a:t>
            </a:r>
            <a:r>
              <a:rPr lang="de-CH" dirty="0" err="1" smtClean="0">
                <a:latin typeface="Arial Black" panose="020B0A04020102020204" pitchFamily="34" charset="0"/>
              </a:rPr>
              <a:t>Keeping</a:t>
            </a:r>
            <a:endParaRPr lang="de-CH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39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SAV…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000" y="2014538"/>
            <a:ext cx="8382000" cy="3718718"/>
          </a:xfrm>
        </p:spPr>
        <p:txBody>
          <a:bodyPr/>
          <a:lstStyle/>
          <a:p>
            <a:pPr marL="0" indent="0">
              <a:buNone/>
            </a:pPr>
            <a:r>
              <a:rPr lang="de-CH" sz="4400" dirty="0" smtClean="0">
                <a:latin typeface="Kunstler Script" pitchFamily="66" charset="0"/>
              </a:rPr>
              <a:t>...Und alles ward gut?</a:t>
            </a:r>
          </a:p>
          <a:p>
            <a:r>
              <a:rPr lang="de-CH" dirty="0" smtClean="0"/>
              <a:t>Aber:</a:t>
            </a:r>
            <a:endParaRPr lang="de-CH" dirty="0"/>
          </a:p>
          <a:p>
            <a:pPr lvl="1"/>
            <a:r>
              <a:rPr lang="de-CH" dirty="0" smtClean="0"/>
              <a:t>Standardisierung</a:t>
            </a:r>
            <a:endParaRPr lang="de-CH" dirty="0"/>
          </a:p>
          <a:p>
            <a:pPr lvl="1"/>
            <a:r>
              <a:rPr lang="de-CH" dirty="0" smtClean="0"/>
              <a:t>Erhöhte Vergleichbarkeit</a:t>
            </a:r>
          </a:p>
          <a:p>
            <a:pPr lvl="1"/>
            <a:r>
              <a:rPr lang="de-CH" dirty="0" smtClean="0"/>
              <a:t>Verbesserte Rechtssicherung (Art. 19 und 62 Abs. 3 BV)</a:t>
            </a:r>
          </a:p>
          <a:p>
            <a:pPr marL="0" indent="0">
              <a:buNone/>
            </a:pPr>
            <a:endParaRPr lang="de-CH" sz="4400" dirty="0"/>
          </a:p>
          <a:p>
            <a:pPr marL="0" indent="0">
              <a:buNone/>
            </a:pPr>
            <a:endParaRPr lang="de-CH" sz="4400" dirty="0" smtClean="0">
              <a:latin typeface="Kunstler Script" pitchFamily="66" charset="0"/>
            </a:endParaRPr>
          </a:p>
          <a:p>
            <a:pPr marL="0" indent="0">
              <a:buNone/>
            </a:pPr>
            <a:endParaRPr lang="de-CH" sz="4400" dirty="0">
              <a:latin typeface="Kunstler Script" pitchFamily="66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dirty="0" smtClean="0"/>
              <a:t>Seite </a:t>
            </a:r>
            <a:fld id="{F620217F-182C-4527-8D30-319F021928FD}" type="slidenum">
              <a:rPr lang="de-CH" smtClean="0"/>
              <a:pPr>
                <a:defRPr/>
              </a:pPr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098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VSA sw farbe">
  <a:themeElements>
    <a:clrScheme name="VSA_sw_farb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B3FF"/>
      </a:accent1>
      <a:accent2>
        <a:srgbClr val="80FF00"/>
      </a:accent2>
      <a:accent3>
        <a:srgbClr val="FFFFFF"/>
      </a:accent3>
      <a:accent4>
        <a:srgbClr val="000000"/>
      </a:accent4>
      <a:accent5>
        <a:srgbClr val="AAD6FF"/>
      </a:accent5>
      <a:accent6>
        <a:srgbClr val="73E700"/>
      </a:accent6>
      <a:hlink>
        <a:srgbClr val="FF0099"/>
      </a:hlink>
      <a:folHlink>
        <a:srgbClr val="FFB300"/>
      </a:folHlink>
    </a:clrScheme>
    <a:fontScheme name="VSA_sw_farb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VSA_sw_farb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B3FF"/>
        </a:accent1>
        <a:accent2>
          <a:srgbClr val="80FF00"/>
        </a:accent2>
        <a:accent3>
          <a:srgbClr val="FFFFFF"/>
        </a:accent3>
        <a:accent4>
          <a:srgbClr val="000000"/>
        </a:accent4>
        <a:accent5>
          <a:srgbClr val="AAD6FF"/>
        </a:accent5>
        <a:accent6>
          <a:srgbClr val="73E700"/>
        </a:accent6>
        <a:hlink>
          <a:srgbClr val="FF0099"/>
        </a:hlink>
        <a:folHlink>
          <a:srgbClr val="FFB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SA_sw_farb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4C99"/>
        </a:accent1>
        <a:accent2>
          <a:srgbClr val="199900"/>
        </a:accent2>
        <a:accent3>
          <a:srgbClr val="FFFFFF"/>
        </a:accent3>
        <a:accent4>
          <a:srgbClr val="000000"/>
        </a:accent4>
        <a:accent5>
          <a:srgbClr val="AAB2CA"/>
        </a:accent5>
        <a:accent6>
          <a:srgbClr val="168A00"/>
        </a:accent6>
        <a:hlink>
          <a:srgbClr val="990033"/>
        </a:hlink>
        <a:folHlink>
          <a:srgbClr val="994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SA_sw_farb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0D9FF"/>
        </a:accent1>
        <a:accent2>
          <a:srgbClr val="C0FF80"/>
        </a:accent2>
        <a:accent3>
          <a:srgbClr val="FFFFFF"/>
        </a:accent3>
        <a:accent4>
          <a:srgbClr val="000000"/>
        </a:accent4>
        <a:accent5>
          <a:srgbClr val="C0E9FF"/>
        </a:accent5>
        <a:accent6>
          <a:srgbClr val="AEE773"/>
        </a:accent6>
        <a:hlink>
          <a:srgbClr val="FF80CC"/>
        </a:hlink>
        <a:folHlink>
          <a:srgbClr val="FFD9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VSA sw farbe">
  <a:themeElements>
    <a:clrScheme name="VSA_sw_farb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B3FF"/>
      </a:accent1>
      <a:accent2>
        <a:srgbClr val="80FF00"/>
      </a:accent2>
      <a:accent3>
        <a:srgbClr val="FFFFFF"/>
      </a:accent3>
      <a:accent4>
        <a:srgbClr val="000000"/>
      </a:accent4>
      <a:accent5>
        <a:srgbClr val="AAD6FF"/>
      </a:accent5>
      <a:accent6>
        <a:srgbClr val="73E700"/>
      </a:accent6>
      <a:hlink>
        <a:srgbClr val="FF0099"/>
      </a:hlink>
      <a:folHlink>
        <a:srgbClr val="FFB300"/>
      </a:folHlink>
    </a:clrScheme>
    <a:fontScheme name="VSA_sw_farb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VSA_sw_farb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B3FF"/>
        </a:accent1>
        <a:accent2>
          <a:srgbClr val="80FF00"/>
        </a:accent2>
        <a:accent3>
          <a:srgbClr val="FFFFFF"/>
        </a:accent3>
        <a:accent4>
          <a:srgbClr val="000000"/>
        </a:accent4>
        <a:accent5>
          <a:srgbClr val="AAD6FF"/>
        </a:accent5>
        <a:accent6>
          <a:srgbClr val="73E700"/>
        </a:accent6>
        <a:hlink>
          <a:srgbClr val="FF0099"/>
        </a:hlink>
        <a:folHlink>
          <a:srgbClr val="FFB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SA_sw_farb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4C99"/>
        </a:accent1>
        <a:accent2>
          <a:srgbClr val="199900"/>
        </a:accent2>
        <a:accent3>
          <a:srgbClr val="FFFFFF"/>
        </a:accent3>
        <a:accent4>
          <a:srgbClr val="000000"/>
        </a:accent4>
        <a:accent5>
          <a:srgbClr val="AAB2CA"/>
        </a:accent5>
        <a:accent6>
          <a:srgbClr val="168A00"/>
        </a:accent6>
        <a:hlink>
          <a:srgbClr val="990033"/>
        </a:hlink>
        <a:folHlink>
          <a:srgbClr val="994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SA_sw_farb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0D9FF"/>
        </a:accent1>
        <a:accent2>
          <a:srgbClr val="C0FF80"/>
        </a:accent2>
        <a:accent3>
          <a:srgbClr val="FFFFFF"/>
        </a:accent3>
        <a:accent4>
          <a:srgbClr val="000000"/>
        </a:accent4>
        <a:accent5>
          <a:srgbClr val="C0E9FF"/>
        </a:accent5>
        <a:accent6>
          <a:srgbClr val="AEE773"/>
        </a:accent6>
        <a:hlink>
          <a:srgbClr val="FF80CC"/>
        </a:hlink>
        <a:folHlink>
          <a:srgbClr val="FFD9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SA sw farbe">
  <a:themeElements>
    <a:clrScheme name="VSA_sw_farb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B3FF"/>
      </a:accent1>
      <a:accent2>
        <a:srgbClr val="80FF00"/>
      </a:accent2>
      <a:accent3>
        <a:srgbClr val="FFFFFF"/>
      </a:accent3>
      <a:accent4>
        <a:srgbClr val="000000"/>
      </a:accent4>
      <a:accent5>
        <a:srgbClr val="AAD6FF"/>
      </a:accent5>
      <a:accent6>
        <a:srgbClr val="73E700"/>
      </a:accent6>
      <a:hlink>
        <a:srgbClr val="FF0099"/>
      </a:hlink>
      <a:folHlink>
        <a:srgbClr val="FFB300"/>
      </a:folHlink>
    </a:clrScheme>
    <a:fontScheme name="VSA_sw_farb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VSA_sw_farb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B3FF"/>
        </a:accent1>
        <a:accent2>
          <a:srgbClr val="80FF00"/>
        </a:accent2>
        <a:accent3>
          <a:srgbClr val="FFFFFF"/>
        </a:accent3>
        <a:accent4>
          <a:srgbClr val="000000"/>
        </a:accent4>
        <a:accent5>
          <a:srgbClr val="AAD6FF"/>
        </a:accent5>
        <a:accent6>
          <a:srgbClr val="73E700"/>
        </a:accent6>
        <a:hlink>
          <a:srgbClr val="FF0099"/>
        </a:hlink>
        <a:folHlink>
          <a:srgbClr val="FFB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SA_sw_farb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4C99"/>
        </a:accent1>
        <a:accent2>
          <a:srgbClr val="199900"/>
        </a:accent2>
        <a:accent3>
          <a:srgbClr val="FFFFFF"/>
        </a:accent3>
        <a:accent4>
          <a:srgbClr val="000000"/>
        </a:accent4>
        <a:accent5>
          <a:srgbClr val="AAB2CA"/>
        </a:accent5>
        <a:accent6>
          <a:srgbClr val="168A00"/>
        </a:accent6>
        <a:hlink>
          <a:srgbClr val="990033"/>
        </a:hlink>
        <a:folHlink>
          <a:srgbClr val="994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SA_sw_farb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0D9FF"/>
        </a:accent1>
        <a:accent2>
          <a:srgbClr val="C0FF80"/>
        </a:accent2>
        <a:accent3>
          <a:srgbClr val="FFFFFF"/>
        </a:accent3>
        <a:accent4>
          <a:srgbClr val="000000"/>
        </a:accent4>
        <a:accent5>
          <a:srgbClr val="C0E9FF"/>
        </a:accent5>
        <a:accent6>
          <a:srgbClr val="AEE773"/>
        </a:accent6>
        <a:hlink>
          <a:srgbClr val="FF80CC"/>
        </a:hlink>
        <a:folHlink>
          <a:srgbClr val="FFD9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VSA sw farbe">
  <a:themeElements>
    <a:clrScheme name="VSA_sw_farb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B3FF"/>
      </a:accent1>
      <a:accent2>
        <a:srgbClr val="80FF00"/>
      </a:accent2>
      <a:accent3>
        <a:srgbClr val="FFFFFF"/>
      </a:accent3>
      <a:accent4>
        <a:srgbClr val="000000"/>
      </a:accent4>
      <a:accent5>
        <a:srgbClr val="AAD6FF"/>
      </a:accent5>
      <a:accent6>
        <a:srgbClr val="73E700"/>
      </a:accent6>
      <a:hlink>
        <a:srgbClr val="FF0099"/>
      </a:hlink>
      <a:folHlink>
        <a:srgbClr val="FFB300"/>
      </a:folHlink>
    </a:clrScheme>
    <a:fontScheme name="VSA_sw_farb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VSA_sw_farb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B3FF"/>
        </a:accent1>
        <a:accent2>
          <a:srgbClr val="80FF00"/>
        </a:accent2>
        <a:accent3>
          <a:srgbClr val="FFFFFF"/>
        </a:accent3>
        <a:accent4>
          <a:srgbClr val="000000"/>
        </a:accent4>
        <a:accent5>
          <a:srgbClr val="AAD6FF"/>
        </a:accent5>
        <a:accent6>
          <a:srgbClr val="73E700"/>
        </a:accent6>
        <a:hlink>
          <a:srgbClr val="FF0099"/>
        </a:hlink>
        <a:folHlink>
          <a:srgbClr val="FFB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SA_sw_farb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4C99"/>
        </a:accent1>
        <a:accent2>
          <a:srgbClr val="199900"/>
        </a:accent2>
        <a:accent3>
          <a:srgbClr val="FFFFFF"/>
        </a:accent3>
        <a:accent4>
          <a:srgbClr val="000000"/>
        </a:accent4>
        <a:accent5>
          <a:srgbClr val="AAB2CA"/>
        </a:accent5>
        <a:accent6>
          <a:srgbClr val="168A00"/>
        </a:accent6>
        <a:hlink>
          <a:srgbClr val="990033"/>
        </a:hlink>
        <a:folHlink>
          <a:srgbClr val="994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SA_sw_farb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0D9FF"/>
        </a:accent1>
        <a:accent2>
          <a:srgbClr val="C0FF80"/>
        </a:accent2>
        <a:accent3>
          <a:srgbClr val="FFFFFF"/>
        </a:accent3>
        <a:accent4>
          <a:srgbClr val="000000"/>
        </a:accent4>
        <a:accent5>
          <a:srgbClr val="C0E9FF"/>
        </a:accent5>
        <a:accent6>
          <a:srgbClr val="AEE773"/>
        </a:accent6>
        <a:hlink>
          <a:srgbClr val="FF80CC"/>
        </a:hlink>
        <a:folHlink>
          <a:srgbClr val="FFD9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VSA sw farbe">
  <a:themeElements>
    <a:clrScheme name="VSA_sw_farb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B3FF"/>
      </a:accent1>
      <a:accent2>
        <a:srgbClr val="80FF00"/>
      </a:accent2>
      <a:accent3>
        <a:srgbClr val="FFFFFF"/>
      </a:accent3>
      <a:accent4>
        <a:srgbClr val="000000"/>
      </a:accent4>
      <a:accent5>
        <a:srgbClr val="AAD6FF"/>
      </a:accent5>
      <a:accent6>
        <a:srgbClr val="73E700"/>
      </a:accent6>
      <a:hlink>
        <a:srgbClr val="FF0099"/>
      </a:hlink>
      <a:folHlink>
        <a:srgbClr val="FFB300"/>
      </a:folHlink>
    </a:clrScheme>
    <a:fontScheme name="VSA_sw_farb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VSA_sw_farb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B3FF"/>
        </a:accent1>
        <a:accent2>
          <a:srgbClr val="80FF00"/>
        </a:accent2>
        <a:accent3>
          <a:srgbClr val="FFFFFF"/>
        </a:accent3>
        <a:accent4>
          <a:srgbClr val="000000"/>
        </a:accent4>
        <a:accent5>
          <a:srgbClr val="AAD6FF"/>
        </a:accent5>
        <a:accent6>
          <a:srgbClr val="73E700"/>
        </a:accent6>
        <a:hlink>
          <a:srgbClr val="FF0099"/>
        </a:hlink>
        <a:folHlink>
          <a:srgbClr val="FFB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SA_sw_farb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4C99"/>
        </a:accent1>
        <a:accent2>
          <a:srgbClr val="199900"/>
        </a:accent2>
        <a:accent3>
          <a:srgbClr val="FFFFFF"/>
        </a:accent3>
        <a:accent4>
          <a:srgbClr val="000000"/>
        </a:accent4>
        <a:accent5>
          <a:srgbClr val="AAB2CA"/>
        </a:accent5>
        <a:accent6>
          <a:srgbClr val="168A00"/>
        </a:accent6>
        <a:hlink>
          <a:srgbClr val="990033"/>
        </a:hlink>
        <a:folHlink>
          <a:srgbClr val="994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SA_sw_farb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0D9FF"/>
        </a:accent1>
        <a:accent2>
          <a:srgbClr val="C0FF80"/>
        </a:accent2>
        <a:accent3>
          <a:srgbClr val="FFFFFF"/>
        </a:accent3>
        <a:accent4>
          <a:srgbClr val="000000"/>
        </a:accent4>
        <a:accent5>
          <a:srgbClr val="C0E9FF"/>
        </a:accent5>
        <a:accent6>
          <a:srgbClr val="AEE773"/>
        </a:accent6>
        <a:hlink>
          <a:srgbClr val="FF80CC"/>
        </a:hlink>
        <a:folHlink>
          <a:srgbClr val="FFD9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VSA sw farbe">
  <a:themeElements>
    <a:clrScheme name="VSA_sw_farb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B3FF"/>
      </a:accent1>
      <a:accent2>
        <a:srgbClr val="80FF00"/>
      </a:accent2>
      <a:accent3>
        <a:srgbClr val="FFFFFF"/>
      </a:accent3>
      <a:accent4>
        <a:srgbClr val="000000"/>
      </a:accent4>
      <a:accent5>
        <a:srgbClr val="AAD6FF"/>
      </a:accent5>
      <a:accent6>
        <a:srgbClr val="73E700"/>
      </a:accent6>
      <a:hlink>
        <a:srgbClr val="FF0099"/>
      </a:hlink>
      <a:folHlink>
        <a:srgbClr val="FFB300"/>
      </a:folHlink>
    </a:clrScheme>
    <a:fontScheme name="VSA_sw_farb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VSA_sw_farb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B3FF"/>
        </a:accent1>
        <a:accent2>
          <a:srgbClr val="80FF00"/>
        </a:accent2>
        <a:accent3>
          <a:srgbClr val="FFFFFF"/>
        </a:accent3>
        <a:accent4>
          <a:srgbClr val="000000"/>
        </a:accent4>
        <a:accent5>
          <a:srgbClr val="AAD6FF"/>
        </a:accent5>
        <a:accent6>
          <a:srgbClr val="73E700"/>
        </a:accent6>
        <a:hlink>
          <a:srgbClr val="FF0099"/>
        </a:hlink>
        <a:folHlink>
          <a:srgbClr val="FFB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SA_sw_farb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4C99"/>
        </a:accent1>
        <a:accent2>
          <a:srgbClr val="199900"/>
        </a:accent2>
        <a:accent3>
          <a:srgbClr val="FFFFFF"/>
        </a:accent3>
        <a:accent4>
          <a:srgbClr val="000000"/>
        </a:accent4>
        <a:accent5>
          <a:srgbClr val="AAB2CA"/>
        </a:accent5>
        <a:accent6>
          <a:srgbClr val="168A00"/>
        </a:accent6>
        <a:hlink>
          <a:srgbClr val="990033"/>
        </a:hlink>
        <a:folHlink>
          <a:srgbClr val="994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SA_sw_farb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0D9FF"/>
        </a:accent1>
        <a:accent2>
          <a:srgbClr val="C0FF80"/>
        </a:accent2>
        <a:accent3>
          <a:srgbClr val="FFFFFF"/>
        </a:accent3>
        <a:accent4>
          <a:srgbClr val="000000"/>
        </a:accent4>
        <a:accent5>
          <a:srgbClr val="C0E9FF"/>
        </a:accent5>
        <a:accent6>
          <a:srgbClr val="AEE773"/>
        </a:accent6>
        <a:hlink>
          <a:srgbClr val="FF80CC"/>
        </a:hlink>
        <a:folHlink>
          <a:srgbClr val="FFD9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VSA sw farbe">
  <a:themeElements>
    <a:clrScheme name="VSA_sw_farb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B3FF"/>
      </a:accent1>
      <a:accent2>
        <a:srgbClr val="80FF00"/>
      </a:accent2>
      <a:accent3>
        <a:srgbClr val="FFFFFF"/>
      </a:accent3>
      <a:accent4>
        <a:srgbClr val="000000"/>
      </a:accent4>
      <a:accent5>
        <a:srgbClr val="AAD6FF"/>
      </a:accent5>
      <a:accent6>
        <a:srgbClr val="73E700"/>
      </a:accent6>
      <a:hlink>
        <a:srgbClr val="FF0099"/>
      </a:hlink>
      <a:folHlink>
        <a:srgbClr val="FFB300"/>
      </a:folHlink>
    </a:clrScheme>
    <a:fontScheme name="VSA_sw_farb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VSA_sw_farb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B3FF"/>
        </a:accent1>
        <a:accent2>
          <a:srgbClr val="80FF00"/>
        </a:accent2>
        <a:accent3>
          <a:srgbClr val="FFFFFF"/>
        </a:accent3>
        <a:accent4>
          <a:srgbClr val="000000"/>
        </a:accent4>
        <a:accent5>
          <a:srgbClr val="AAD6FF"/>
        </a:accent5>
        <a:accent6>
          <a:srgbClr val="73E700"/>
        </a:accent6>
        <a:hlink>
          <a:srgbClr val="FF0099"/>
        </a:hlink>
        <a:folHlink>
          <a:srgbClr val="FFB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SA_sw_farb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4C99"/>
        </a:accent1>
        <a:accent2>
          <a:srgbClr val="199900"/>
        </a:accent2>
        <a:accent3>
          <a:srgbClr val="FFFFFF"/>
        </a:accent3>
        <a:accent4>
          <a:srgbClr val="000000"/>
        </a:accent4>
        <a:accent5>
          <a:srgbClr val="AAB2CA"/>
        </a:accent5>
        <a:accent6>
          <a:srgbClr val="168A00"/>
        </a:accent6>
        <a:hlink>
          <a:srgbClr val="990033"/>
        </a:hlink>
        <a:folHlink>
          <a:srgbClr val="994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SA_sw_farb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0D9FF"/>
        </a:accent1>
        <a:accent2>
          <a:srgbClr val="C0FF80"/>
        </a:accent2>
        <a:accent3>
          <a:srgbClr val="FFFFFF"/>
        </a:accent3>
        <a:accent4>
          <a:srgbClr val="000000"/>
        </a:accent4>
        <a:accent5>
          <a:srgbClr val="C0E9FF"/>
        </a:accent5>
        <a:accent6>
          <a:srgbClr val="AEE773"/>
        </a:accent6>
        <a:hlink>
          <a:srgbClr val="FF80CC"/>
        </a:hlink>
        <a:folHlink>
          <a:srgbClr val="FFD9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VSA sw farbe">
  <a:themeElements>
    <a:clrScheme name="VSA_sw_farb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B3FF"/>
      </a:accent1>
      <a:accent2>
        <a:srgbClr val="80FF00"/>
      </a:accent2>
      <a:accent3>
        <a:srgbClr val="FFFFFF"/>
      </a:accent3>
      <a:accent4>
        <a:srgbClr val="000000"/>
      </a:accent4>
      <a:accent5>
        <a:srgbClr val="AAD6FF"/>
      </a:accent5>
      <a:accent6>
        <a:srgbClr val="73E700"/>
      </a:accent6>
      <a:hlink>
        <a:srgbClr val="FF0099"/>
      </a:hlink>
      <a:folHlink>
        <a:srgbClr val="FFB300"/>
      </a:folHlink>
    </a:clrScheme>
    <a:fontScheme name="VSA_sw_farb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VSA_sw_farb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B3FF"/>
        </a:accent1>
        <a:accent2>
          <a:srgbClr val="80FF00"/>
        </a:accent2>
        <a:accent3>
          <a:srgbClr val="FFFFFF"/>
        </a:accent3>
        <a:accent4>
          <a:srgbClr val="000000"/>
        </a:accent4>
        <a:accent5>
          <a:srgbClr val="AAD6FF"/>
        </a:accent5>
        <a:accent6>
          <a:srgbClr val="73E700"/>
        </a:accent6>
        <a:hlink>
          <a:srgbClr val="FF0099"/>
        </a:hlink>
        <a:folHlink>
          <a:srgbClr val="FFB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SA_sw_farb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4C99"/>
        </a:accent1>
        <a:accent2>
          <a:srgbClr val="199900"/>
        </a:accent2>
        <a:accent3>
          <a:srgbClr val="FFFFFF"/>
        </a:accent3>
        <a:accent4>
          <a:srgbClr val="000000"/>
        </a:accent4>
        <a:accent5>
          <a:srgbClr val="AAB2CA"/>
        </a:accent5>
        <a:accent6>
          <a:srgbClr val="168A00"/>
        </a:accent6>
        <a:hlink>
          <a:srgbClr val="990033"/>
        </a:hlink>
        <a:folHlink>
          <a:srgbClr val="994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SA_sw_farb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0D9FF"/>
        </a:accent1>
        <a:accent2>
          <a:srgbClr val="C0FF80"/>
        </a:accent2>
        <a:accent3>
          <a:srgbClr val="FFFFFF"/>
        </a:accent3>
        <a:accent4>
          <a:srgbClr val="000000"/>
        </a:accent4>
        <a:accent5>
          <a:srgbClr val="C0E9FF"/>
        </a:accent5>
        <a:accent6>
          <a:srgbClr val="AEE773"/>
        </a:accent6>
        <a:hlink>
          <a:srgbClr val="FF80CC"/>
        </a:hlink>
        <a:folHlink>
          <a:srgbClr val="FFD9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VSA sw farbe">
  <a:themeElements>
    <a:clrScheme name="VSA_sw_farb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B3FF"/>
      </a:accent1>
      <a:accent2>
        <a:srgbClr val="80FF00"/>
      </a:accent2>
      <a:accent3>
        <a:srgbClr val="FFFFFF"/>
      </a:accent3>
      <a:accent4>
        <a:srgbClr val="000000"/>
      </a:accent4>
      <a:accent5>
        <a:srgbClr val="AAD6FF"/>
      </a:accent5>
      <a:accent6>
        <a:srgbClr val="73E700"/>
      </a:accent6>
      <a:hlink>
        <a:srgbClr val="FF0099"/>
      </a:hlink>
      <a:folHlink>
        <a:srgbClr val="FFB300"/>
      </a:folHlink>
    </a:clrScheme>
    <a:fontScheme name="VSA_sw_farb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VSA_sw_farb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B3FF"/>
        </a:accent1>
        <a:accent2>
          <a:srgbClr val="80FF00"/>
        </a:accent2>
        <a:accent3>
          <a:srgbClr val="FFFFFF"/>
        </a:accent3>
        <a:accent4>
          <a:srgbClr val="000000"/>
        </a:accent4>
        <a:accent5>
          <a:srgbClr val="AAD6FF"/>
        </a:accent5>
        <a:accent6>
          <a:srgbClr val="73E700"/>
        </a:accent6>
        <a:hlink>
          <a:srgbClr val="FF0099"/>
        </a:hlink>
        <a:folHlink>
          <a:srgbClr val="FFB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SA_sw_farb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4C99"/>
        </a:accent1>
        <a:accent2>
          <a:srgbClr val="199900"/>
        </a:accent2>
        <a:accent3>
          <a:srgbClr val="FFFFFF"/>
        </a:accent3>
        <a:accent4>
          <a:srgbClr val="000000"/>
        </a:accent4>
        <a:accent5>
          <a:srgbClr val="AAB2CA"/>
        </a:accent5>
        <a:accent6>
          <a:srgbClr val="168A00"/>
        </a:accent6>
        <a:hlink>
          <a:srgbClr val="990033"/>
        </a:hlink>
        <a:folHlink>
          <a:srgbClr val="994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SA_sw_farb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0D9FF"/>
        </a:accent1>
        <a:accent2>
          <a:srgbClr val="C0FF80"/>
        </a:accent2>
        <a:accent3>
          <a:srgbClr val="FFFFFF"/>
        </a:accent3>
        <a:accent4>
          <a:srgbClr val="000000"/>
        </a:accent4>
        <a:accent5>
          <a:srgbClr val="C0E9FF"/>
        </a:accent5>
        <a:accent6>
          <a:srgbClr val="AEE773"/>
        </a:accent6>
        <a:hlink>
          <a:srgbClr val="FF80CC"/>
        </a:hlink>
        <a:folHlink>
          <a:srgbClr val="FFD9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VSA sw farbe">
  <a:themeElements>
    <a:clrScheme name="VSA_sw_farb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B3FF"/>
      </a:accent1>
      <a:accent2>
        <a:srgbClr val="80FF00"/>
      </a:accent2>
      <a:accent3>
        <a:srgbClr val="FFFFFF"/>
      </a:accent3>
      <a:accent4>
        <a:srgbClr val="000000"/>
      </a:accent4>
      <a:accent5>
        <a:srgbClr val="AAD6FF"/>
      </a:accent5>
      <a:accent6>
        <a:srgbClr val="73E700"/>
      </a:accent6>
      <a:hlink>
        <a:srgbClr val="FF0099"/>
      </a:hlink>
      <a:folHlink>
        <a:srgbClr val="FFB300"/>
      </a:folHlink>
    </a:clrScheme>
    <a:fontScheme name="VSA_sw_farb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VSA_sw_farb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B3FF"/>
        </a:accent1>
        <a:accent2>
          <a:srgbClr val="80FF00"/>
        </a:accent2>
        <a:accent3>
          <a:srgbClr val="FFFFFF"/>
        </a:accent3>
        <a:accent4>
          <a:srgbClr val="000000"/>
        </a:accent4>
        <a:accent5>
          <a:srgbClr val="AAD6FF"/>
        </a:accent5>
        <a:accent6>
          <a:srgbClr val="73E700"/>
        </a:accent6>
        <a:hlink>
          <a:srgbClr val="FF0099"/>
        </a:hlink>
        <a:folHlink>
          <a:srgbClr val="FFB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SA_sw_farb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4C99"/>
        </a:accent1>
        <a:accent2>
          <a:srgbClr val="199900"/>
        </a:accent2>
        <a:accent3>
          <a:srgbClr val="FFFFFF"/>
        </a:accent3>
        <a:accent4>
          <a:srgbClr val="000000"/>
        </a:accent4>
        <a:accent5>
          <a:srgbClr val="AAB2CA"/>
        </a:accent5>
        <a:accent6>
          <a:srgbClr val="168A00"/>
        </a:accent6>
        <a:hlink>
          <a:srgbClr val="990033"/>
        </a:hlink>
        <a:folHlink>
          <a:srgbClr val="994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SA_sw_farb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0D9FF"/>
        </a:accent1>
        <a:accent2>
          <a:srgbClr val="C0FF80"/>
        </a:accent2>
        <a:accent3>
          <a:srgbClr val="FFFFFF"/>
        </a:accent3>
        <a:accent4>
          <a:srgbClr val="000000"/>
        </a:accent4>
        <a:accent5>
          <a:srgbClr val="C0E9FF"/>
        </a:accent5>
        <a:accent6>
          <a:srgbClr val="AEE773"/>
        </a:accent6>
        <a:hlink>
          <a:srgbClr val="FF80CC"/>
        </a:hlink>
        <a:folHlink>
          <a:srgbClr val="FFD9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VSA sw farbe</Template>
  <TotalTime>0</TotalTime>
  <Words>1392</Words>
  <Application>Microsoft Office PowerPoint</Application>
  <PresentationFormat>Bildschirmpräsentation (4:3)</PresentationFormat>
  <Paragraphs>342</Paragraphs>
  <Slides>40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10</vt:i4>
      </vt:variant>
      <vt:variant>
        <vt:lpstr>Folientitel</vt:lpstr>
      </vt:variant>
      <vt:variant>
        <vt:i4>40</vt:i4>
      </vt:variant>
    </vt:vector>
  </HeadingPairs>
  <TitlesOfParts>
    <vt:vector size="50" baseType="lpstr">
      <vt:lpstr>VSA sw farbe</vt:lpstr>
      <vt:lpstr>1_VSA sw farbe</vt:lpstr>
      <vt:lpstr>2_VSA sw farbe</vt:lpstr>
      <vt:lpstr>3_VSA sw farbe</vt:lpstr>
      <vt:lpstr>4_VSA sw farbe</vt:lpstr>
      <vt:lpstr>5_VSA sw farbe</vt:lpstr>
      <vt:lpstr>6_VSA sw farbe</vt:lpstr>
      <vt:lpstr>7_VSA sw farbe</vt:lpstr>
      <vt:lpstr>8_VSA sw farbe</vt:lpstr>
      <vt:lpstr>9_VSA sw farbe</vt:lpstr>
      <vt:lpstr>In eine Zukunft mit dem SAV-ZH</vt:lpstr>
      <vt:lpstr>Leitungszirkular vom 2. Mai 2013</vt:lpstr>
      <vt:lpstr>PowerPoint-Präsentation</vt:lpstr>
      <vt:lpstr>Ziele</vt:lpstr>
      <vt:lpstr>Ablauf</vt:lpstr>
      <vt:lpstr>Zuweisung zur Sonderschulung</vt:lpstr>
      <vt:lpstr>Förderstufenmodell</vt:lpstr>
      <vt:lpstr>Sonderschulung?  </vt:lpstr>
      <vt:lpstr>SAV…</vt:lpstr>
      <vt:lpstr>SAV?</vt:lpstr>
      <vt:lpstr>SAV = Kein «Papiertiger»</vt:lpstr>
      <vt:lpstr>Kern SAV: Erweitertes ICF-Modell…</vt:lpstr>
      <vt:lpstr>… am Beispiel…</vt:lpstr>
      <vt:lpstr>… und umgesetzt im SAV</vt:lpstr>
      <vt:lpstr>SAV = Einheitliches Informationssystem</vt:lpstr>
      <vt:lpstr>Indikationsbereiche: Standards dazu</vt:lpstr>
      <vt:lpstr>Indikationsbereiche im SAV</vt:lpstr>
      <vt:lpstr>Konkret: Indikationsbereiche</vt:lpstr>
      <vt:lpstr>Konkret: Schwellenwerte</vt:lpstr>
      <vt:lpstr>Zum Beispiel</vt:lpstr>
      <vt:lpstr>SAV-ZH</vt:lpstr>
      <vt:lpstr>SAV-ZH = Dienstleistungs-Tool</vt:lpstr>
      <vt:lpstr>Zeit - für Workshops</vt:lpstr>
      <vt:lpstr>Workshop «Indikationsbereiche»</vt:lpstr>
      <vt:lpstr>Workshop Indikationsbereiche: Ziele</vt:lpstr>
      <vt:lpstr>Workshop Indikationsbereiche: Ablauf</vt:lpstr>
      <vt:lpstr>Probleme in der Schule</vt:lpstr>
      <vt:lpstr>Dimensionen und Begründung von Massnahmen</vt:lpstr>
      <vt:lpstr>Einschätzung Funktionsfähigkeit</vt:lpstr>
      <vt:lpstr>Indikationsbereiche</vt:lpstr>
      <vt:lpstr>Aufbau</vt:lpstr>
      <vt:lpstr>Wo sind die Informationen im Tool?</vt:lpstr>
      <vt:lpstr>Wo sind die Informationen sonst?</vt:lpstr>
      <vt:lpstr>Eine erste Anwendung</vt:lpstr>
      <vt:lpstr>Abschluss Kickoff</vt:lpstr>
      <vt:lpstr>Rückfragen im Plenum</vt:lpstr>
      <vt:lpstr>Rollen Einführung SAV-ZH</vt:lpstr>
      <vt:lpstr>SAV-Support</vt:lpstr>
      <vt:lpstr>Weiterer Verlauf</vt:lpstr>
      <vt:lpstr>In eine Zukunft mit dem SAV-ZH</vt:lpstr>
    </vt:vector>
  </TitlesOfParts>
  <Company>Kanton Zuerich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Schnoz Anneliese</dc:creator>
  <dc:description>Version 2.0 - 26.07.2011</dc:description>
  <cp:lastModifiedBy>mirko</cp:lastModifiedBy>
  <cp:revision>141</cp:revision>
  <cp:lastPrinted>2012-01-27T22:04:28Z</cp:lastPrinted>
  <dcterms:created xsi:type="dcterms:W3CDTF">2012-01-25T08:27:14Z</dcterms:created>
  <dcterms:modified xsi:type="dcterms:W3CDTF">2013-09-19T12:59:27Z</dcterms:modified>
</cp:coreProperties>
</file>